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1"/>
  </p:notesMasterIdLst>
  <p:sldIdLst>
    <p:sldId id="256" r:id="rId2"/>
    <p:sldId id="257" r:id="rId3"/>
    <p:sldId id="258" r:id="rId4"/>
    <p:sldId id="260" r:id="rId5"/>
    <p:sldId id="261" r:id="rId6"/>
    <p:sldId id="267" r:id="rId7"/>
    <p:sldId id="268" r:id="rId8"/>
    <p:sldId id="269" r:id="rId9"/>
    <p:sldId id="270" r:id="rId10"/>
    <p:sldId id="271" r:id="rId11"/>
    <p:sldId id="272" r:id="rId12"/>
    <p:sldId id="273" r:id="rId13"/>
    <p:sldId id="274" r:id="rId14"/>
    <p:sldId id="275" r:id="rId15"/>
    <p:sldId id="264" r:id="rId16"/>
    <p:sldId id="265" r:id="rId17"/>
    <p:sldId id="266" r:id="rId18"/>
    <p:sldId id="277" r:id="rId19"/>
    <p:sldId id="278" r:id="rId20"/>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52" autoAdjust="0"/>
    <p:restoredTop sz="90929"/>
  </p:normalViewPr>
  <p:slideViewPr>
    <p:cSldViewPr>
      <p:cViewPr varScale="1">
        <p:scale>
          <a:sx n="101" d="100"/>
          <a:sy n="101" d="100"/>
        </p:scale>
        <p:origin x="151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C155775-07A9-4811-8549-0A1DBB92189F}" type="datetimeFigureOut">
              <a:rPr lang="en-GB"/>
              <a:pPr>
                <a:defRPr/>
              </a:pPr>
              <a:t>14/06/2022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876F603-534D-44AE-8235-8A4ED9284883}" type="slidenum">
              <a:rPr lang="en-GB"/>
              <a:pPr>
                <a:defRPr/>
              </a:pPr>
              <a:t>‹#›</a:t>
            </a:fld>
            <a:endParaRPr lang="en-GB"/>
          </a:p>
        </p:txBody>
      </p:sp>
    </p:spTree>
    <p:extLst>
      <p:ext uri="{BB962C8B-B14F-4D97-AF65-F5344CB8AC3E}">
        <p14:creationId xmlns:p14="http://schemas.microsoft.com/office/powerpoint/2010/main" val="3264512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4604093-EE39-450A-A986-A1930F43FD61}" type="slidenum">
              <a:rPr lang="en-GB" altLang="en-US" sz="1200" smtClean="0">
                <a:latin typeface="Arial" panose="020B0604020202020204" pitchFamily="34" charset="0"/>
              </a:rPr>
              <a:pPr/>
              <a:t>19</a:t>
            </a:fld>
            <a:endParaRPr lang="en-GB" altLang="en-US" sz="1200">
              <a:latin typeface="Arial" panose="020B0604020202020204" pitchFamily="34"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792765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grpSp>
        <p:nvGrpSpPr>
          <p:cNvPr id="6" name="Group 18"/>
          <p:cNvGrpSpPr>
            <a:grpSpLocks/>
          </p:cNvGrpSpPr>
          <p:nvPr/>
        </p:nvGrpSpPr>
        <p:grpSpPr bwMode="auto">
          <a:xfrm>
            <a:off x="3632200" y="4889500"/>
            <a:ext cx="4876800" cy="319088"/>
            <a:chOff x="2288" y="3080"/>
            <a:chExt cx="3072" cy="201"/>
          </a:xfrm>
        </p:grpSpPr>
        <p:sp>
          <p:nvSpPr>
            <p:cNvPr id="7" name="AutoShape 12"/>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sp>
          <p:nvSpPr>
            <p:cNvPr id="8" name="AutoShape 13"/>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grpSp>
      <p:sp>
        <p:nvSpPr>
          <p:cNvPr id="8197" name="Rectangle 5"/>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pPr lvl="0"/>
            <a:r>
              <a:rPr lang="en-GB" noProof="0"/>
              <a:t>Click to edit Master subtitle style</a:t>
            </a:r>
          </a:p>
        </p:txBody>
      </p:sp>
      <p:sp>
        <p:nvSpPr>
          <p:cNvPr id="8211" name="Rectangle 19"/>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en-GB" noProof="0"/>
              <a:t>Click to edit Master title style</a:t>
            </a:r>
          </a:p>
        </p:txBody>
      </p:sp>
      <p:sp>
        <p:nvSpPr>
          <p:cNvPr id="9" name="Rectangle 14"/>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GB"/>
          </a:p>
        </p:txBody>
      </p:sp>
      <p:sp>
        <p:nvSpPr>
          <p:cNvPr id="10" name="Rectangle 15"/>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GB"/>
          </a:p>
        </p:txBody>
      </p:sp>
      <p:sp>
        <p:nvSpPr>
          <p:cNvPr id="11" name="Rectangle 17"/>
          <p:cNvSpPr>
            <a:spLocks noGrp="1" noChangeArrowheads="1"/>
          </p:cNvSpPr>
          <p:nvPr>
            <p:ph type="sldNum" sz="quarter" idx="12"/>
          </p:nvPr>
        </p:nvSpPr>
        <p:spPr>
          <a:xfrm>
            <a:off x="9525" y="6359525"/>
            <a:ext cx="587375" cy="488950"/>
          </a:xfrm>
        </p:spPr>
        <p:txBody>
          <a:bodyPr anchorCtr="0"/>
          <a:lstStyle>
            <a:lvl1pPr>
              <a:defRPr/>
            </a:lvl1pPr>
          </a:lstStyle>
          <a:p>
            <a:pPr>
              <a:defRPr/>
            </a:pPr>
            <a:fld id="{D1B92C81-9512-4DE1-ACC5-C786C0FAC4AE}" type="slidenum">
              <a:rPr lang="en-GB" altLang="en-US"/>
              <a:pPr>
                <a:defRPr/>
              </a:pPr>
              <a:t>‹#›</a:t>
            </a:fld>
            <a:endParaRPr lang="en-GB" altLang="en-US"/>
          </a:p>
        </p:txBody>
      </p:sp>
    </p:spTree>
    <p:extLst>
      <p:ext uri="{BB962C8B-B14F-4D97-AF65-F5344CB8AC3E}">
        <p14:creationId xmlns:p14="http://schemas.microsoft.com/office/powerpoint/2010/main" val="1050116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3"/>
          <p:cNvSpPr>
            <a:spLocks noGrp="1" noChangeArrowheads="1"/>
          </p:cNvSpPr>
          <p:nvPr>
            <p:ph type="dt" sz="half" idx="10"/>
          </p:nvPr>
        </p:nvSpPr>
        <p:spPr>
          <a:ln/>
        </p:spPr>
        <p:txBody>
          <a:bodyPr/>
          <a:lstStyle>
            <a:lvl1pPr>
              <a:defRPr/>
            </a:lvl1pPr>
          </a:lstStyle>
          <a:p>
            <a:pPr>
              <a:defRPr/>
            </a:pPr>
            <a:endParaRPr lang="en-GB"/>
          </a:p>
        </p:txBody>
      </p:sp>
      <p:sp>
        <p:nvSpPr>
          <p:cNvPr id="5" name="Rectangle 14"/>
          <p:cNvSpPr>
            <a:spLocks noGrp="1" noChangeArrowheads="1"/>
          </p:cNvSpPr>
          <p:nvPr>
            <p:ph type="ftr" sz="quarter" idx="11"/>
          </p:nvPr>
        </p:nvSpPr>
        <p:spPr>
          <a:ln/>
        </p:spPr>
        <p:txBody>
          <a:bodyPr/>
          <a:lstStyle>
            <a:lvl1pPr>
              <a:defRPr/>
            </a:lvl1pPr>
          </a:lstStyle>
          <a:p>
            <a:pPr>
              <a:defRPr/>
            </a:pPr>
            <a:endParaRPr lang="en-GB"/>
          </a:p>
        </p:txBody>
      </p:sp>
      <p:sp>
        <p:nvSpPr>
          <p:cNvPr id="6" name="Rectangle 15"/>
          <p:cNvSpPr>
            <a:spLocks noGrp="1" noChangeArrowheads="1"/>
          </p:cNvSpPr>
          <p:nvPr>
            <p:ph type="sldNum" sz="quarter" idx="12"/>
          </p:nvPr>
        </p:nvSpPr>
        <p:spPr>
          <a:ln/>
        </p:spPr>
        <p:txBody>
          <a:bodyPr/>
          <a:lstStyle>
            <a:lvl1pPr>
              <a:defRPr/>
            </a:lvl1pPr>
          </a:lstStyle>
          <a:p>
            <a:pPr>
              <a:defRPr/>
            </a:pPr>
            <a:fld id="{3605F2F0-3CF4-452B-8720-64BCB2A75F0F}" type="slidenum">
              <a:rPr lang="en-GB" altLang="en-US"/>
              <a:pPr>
                <a:defRPr/>
              </a:pPr>
              <a:t>‹#›</a:t>
            </a:fld>
            <a:endParaRPr lang="en-GB" altLang="en-US"/>
          </a:p>
        </p:txBody>
      </p:sp>
    </p:spTree>
    <p:extLst>
      <p:ext uri="{BB962C8B-B14F-4D97-AF65-F5344CB8AC3E}">
        <p14:creationId xmlns:p14="http://schemas.microsoft.com/office/powerpoint/2010/main" val="2308906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3"/>
          <p:cNvSpPr>
            <a:spLocks noGrp="1" noChangeArrowheads="1"/>
          </p:cNvSpPr>
          <p:nvPr>
            <p:ph type="dt" sz="half" idx="10"/>
          </p:nvPr>
        </p:nvSpPr>
        <p:spPr>
          <a:ln/>
        </p:spPr>
        <p:txBody>
          <a:bodyPr/>
          <a:lstStyle>
            <a:lvl1pPr>
              <a:defRPr/>
            </a:lvl1pPr>
          </a:lstStyle>
          <a:p>
            <a:pPr>
              <a:defRPr/>
            </a:pPr>
            <a:endParaRPr lang="en-GB"/>
          </a:p>
        </p:txBody>
      </p:sp>
      <p:sp>
        <p:nvSpPr>
          <p:cNvPr id="5" name="Rectangle 14"/>
          <p:cNvSpPr>
            <a:spLocks noGrp="1" noChangeArrowheads="1"/>
          </p:cNvSpPr>
          <p:nvPr>
            <p:ph type="ftr" sz="quarter" idx="11"/>
          </p:nvPr>
        </p:nvSpPr>
        <p:spPr>
          <a:ln/>
        </p:spPr>
        <p:txBody>
          <a:bodyPr/>
          <a:lstStyle>
            <a:lvl1pPr>
              <a:defRPr/>
            </a:lvl1pPr>
          </a:lstStyle>
          <a:p>
            <a:pPr>
              <a:defRPr/>
            </a:pPr>
            <a:endParaRPr lang="en-GB"/>
          </a:p>
        </p:txBody>
      </p:sp>
      <p:sp>
        <p:nvSpPr>
          <p:cNvPr id="6" name="Rectangle 15"/>
          <p:cNvSpPr>
            <a:spLocks noGrp="1" noChangeArrowheads="1"/>
          </p:cNvSpPr>
          <p:nvPr>
            <p:ph type="sldNum" sz="quarter" idx="12"/>
          </p:nvPr>
        </p:nvSpPr>
        <p:spPr>
          <a:ln/>
        </p:spPr>
        <p:txBody>
          <a:bodyPr/>
          <a:lstStyle>
            <a:lvl1pPr>
              <a:defRPr/>
            </a:lvl1pPr>
          </a:lstStyle>
          <a:p>
            <a:pPr>
              <a:defRPr/>
            </a:pPr>
            <a:fld id="{D84E6224-A239-4C2A-AEA7-FDE3486AC281}" type="slidenum">
              <a:rPr lang="en-GB" altLang="en-US"/>
              <a:pPr>
                <a:defRPr/>
              </a:pPr>
              <a:t>‹#›</a:t>
            </a:fld>
            <a:endParaRPr lang="en-GB" altLang="en-US"/>
          </a:p>
        </p:txBody>
      </p:sp>
    </p:spTree>
    <p:extLst>
      <p:ext uri="{BB962C8B-B14F-4D97-AF65-F5344CB8AC3E}">
        <p14:creationId xmlns:p14="http://schemas.microsoft.com/office/powerpoint/2010/main" val="30331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3"/>
          <p:cNvSpPr>
            <a:spLocks noGrp="1" noChangeArrowheads="1"/>
          </p:cNvSpPr>
          <p:nvPr>
            <p:ph type="dt" sz="half" idx="10"/>
          </p:nvPr>
        </p:nvSpPr>
        <p:spPr>
          <a:ln/>
        </p:spPr>
        <p:txBody>
          <a:bodyPr/>
          <a:lstStyle>
            <a:lvl1pPr>
              <a:defRPr/>
            </a:lvl1pPr>
          </a:lstStyle>
          <a:p>
            <a:pPr>
              <a:defRPr/>
            </a:pPr>
            <a:endParaRPr lang="en-GB"/>
          </a:p>
        </p:txBody>
      </p:sp>
      <p:sp>
        <p:nvSpPr>
          <p:cNvPr id="5" name="Rectangle 14"/>
          <p:cNvSpPr>
            <a:spLocks noGrp="1" noChangeArrowheads="1"/>
          </p:cNvSpPr>
          <p:nvPr>
            <p:ph type="ftr" sz="quarter" idx="11"/>
          </p:nvPr>
        </p:nvSpPr>
        <p:spPr>
          <a:ln/>
        </p:spPr>
        <p:txBody>
          <a:bodyPr/>
          <a:lstStyle>
            <a:lvl1pPr>
              <a:defRPr/>
            </a:lvl1pPr>
          </a:lstStyle>
          <a:p>
            <a:pPr>
              <a:defRPr/>
            </a:pPr>
            <a:endParaRPr lang="en-GB"/>
          </a:p>
        </p:txBody>
      </p:sp>
      <p:sp>
        <p:nvSpPr>
          <p:cNvPr id="6" name="Rectangle 15"/>
          <p:cNvSpPr>
            <a:spLocks noGrp="1" noChangeArrowheads="1"/>
          </p:cNvSpPr>
          <p:nvPr>
            <p:ph type="sldNum" sz="quarter" idx="12"/>
          </p:nvPr>
        </p:nvSpPr>
        <p:spPr>
          <a:ln/>
        </p:spPr>
        <p:txBody>
          <a:bodyPr/>
          <a:lstStyle>
            <a:lvl1pPr>
              <a:defRPr/>
            </a:lvl1pPr>
          </a:lstStyle>
          <a:p>
            <a:pPr>
              <a:defRPr/>
            </a:pPr>
            <a:fld id="{F17C2DE7-44CD-430C-AC1D-A81CED0F7C5A}" type="slidenum">
              <a:rPr lang="en-GB" altLang="en-US"/>
              <a:pPr>
                <a:defRPr/>
              </a:pPr>
              <a:t>‹#›</a:t>
            </a:fld>
            <a:endParaRPr lang="en-GB" altLang="en-US"/>
          </a:p>
        </p:txBody>
      </p:sp>
    </p:spTree>
    <p:extLst>
      <p:ext uri="{BB962C8B-B14F-4D97-AF65-F5344CB8AC3E}">
        <p14:creationId xmlns:p14="http://schemas.microsoft.com/office/powerpoint/2010/main" val="910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GB"/>
          </a:p>
        </p:txBody>
      </p:sp>
      <p:sp>
        <p:nvSpPr>
          <p:cNvPr id="5" name="Rectangle 14"/>
          <p:cNvSpPr>
            <a:spLocks noGrp="1" noChangeArrowheads="1"/>
          </p:cNvSpPr>
          <p:nvPr>
            <p:ph type="ftr" sz="quarter" idx="11"/>
          </p:nvPr>
        </p:nvSpPr>
        <p:spPr>
          <a:ln/>
        </p:spPr>
        <p:txBody>
          <a:bodyPr/>
          <a:lstStyle>
            <a:lvl1pPr>
              <a:defRPr/>
            </a:lvl1pPr>
          </a:lstStyle>
          <a:p>
            <a:pPr>
              <a:defRPr/>
            </a:pPr>
            <a:endParaRPr lang="en-GB"/>
          </a:p>
        </p:txBody>
      </p:sp>
      <p:sp>
        <p:nvSpPr>
          <p:cNvPr id="6" name="Rectangle 15"/>
          <p:cNvSpPr>
            <a:spLocks noGrp="1" noChangeArrowheads="1"/>
          </p:cNvSpPr>
          <p:nvPr>
            <p:ph type="sldNum" sz="quarter" idx="12"/>
          </p:nvPr>
        </p:nvSpPr>
        <p:spPr>
          <a:ln/>
        </p:spPr>
        <p:txBody>
          <a:bodyPr/>
          <a:lstStyle>
            <a:lvl1pPr>
              <a:defRPr/>
            </a:lvl1pPr>
          </a:lstStyle>
          <a:p>
            <a:pPr>
              <a:defRPr/>
            </a:pPr>
            <a:fld id="{9B03EF98-0A18-4CF3-94F1-335B31F48A79}" type="slidenum">
              <a:rPr lang="en-GB" altLang="en-US"/>
              <a:pPr>
                <a:defRPr/>
              </a:pPr>
              <a:t>‹#›</a:t>
            </a:fld>
            <a:endParaRPr lang="en-GB" altLang="en-US"/>
          </a:p>
        </p:txBody>
      </p:sp>
    </p:spTree>
    <p:extLst>
      <p:ext uri="{BB962C8B-B14F-4D97-AF65-F5344CB8AC3E}">
        <p14:creationId xmlns:p14="http://schemas.microsoft.com/office/powerpoint/2010/main" val="1870672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3"/>
          <p:cNvSpPr>
            <a:spLocks noGrp="1" noChangeArrowheads="1"/>
          </p:cNvSpPr>
          <p:nvPr>
            <p:ph type="dt" sz="half" idx="10"/>
          </p:nvPr>
        </p:nvSpPr>
        <p:spPr>
          <a:ln/>
        </p:spPr>
        <p:txBody>
          <a:bodyPr/>
          <a:lstStyle>
            <a:lvl1pPr>
              <a:defRPr/>
            </a:lvl1pPr>
          </a:lstStyle>
          <a:p>
            <a:pPr>
              <a:defRPr/>
            </a:pPr>
            <a:endParaRPr lang="en-GB"/>
          </a:p>
        </p:txBody>
      </p:sp>
      <p:sp>
        <p:nvSpPr>
          <p:cNvPr id="6" name="Rectangle 14"/>
          <p:cNvSpPr>
            <a:spLocks noGrp="1" noChangeArrowheads="1"/>
          </p:cNvSpPr>
          <p:nvPr>
            <p:ph type="ftr" sz="quarter" idx="11"/>
          </p:nvPr>
        </p:nvSpPr>
        <p:spPr>
          <a:ln/>
        </p:spPr>
        <p:txBody>
          <a:bodyPr/>
          <a:lstStyle>
            <a:lvl1pPr>
              <a:defRPr/>
            </a:lvl1pPr>
          </a:lstStyle>
          <a:p>
            <a:pPr>
              <a:defRPr/>
            </a:pPr>
            <a:endParaRPr lang="en-GB"/>
          </a:p>
        </p:txBody>
      </p:sp>
      <p:sp>
        <p:nvSpPr>
          <p:cNvPr id="7" name="Rectangle 15"/>
          <p:cNvSpPr>
            <a:spLocks noGrp="1" noChangeArrowheads="1"/>
          </p:cNvSpPr>
          <p:nvPr>
            <p:ph type="sldNum" sz="quarter" idx="12"/>
          </p:nvPr>
        </p:nvSpPr>
        <p:spPr>
          <a:ln/>
        </p:spPr>
        <p:txBody>
          <a:bodyPr/>
          <a:lstStyle>
            <a:lvl1pPr>
              <a:defRPr/>
            </a:lvl1pPr>
          </a:lstStyle>
          <a:p>
            <a:pPr>
              <a:defRPr/>
            </a:pPr>
            <a:fld id="{BDE20F9F-FDE6-47D8-844D-FED9ACB55FDD}" type="slidenum">
              <a:rPr lang="en-GB" altLang="en-US"/>
              <a:pPr>
                <a:defRPr/>
              </a:pPr>
              <a:t>‹#›</a:t>
            </a:fld>
            <a:endParaRPr lang="en-GB" altLang="en-US"/>
          </a:p>
        </p:txBody>
      </p:sp>
    </p:spTree>
    <p:extLst>
      <p:ext uri="{BB962C8B-B14F-4D97-AF65-F5344CB8AC3E}">
        <p14:creationId xmlns:p14="http://schemas.microsoft.com/office/powerpoint/2010/main" val="294050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3"/>
          <p:cNvSpPr>
            <a:spLocks noGrp="1" noChangeArrowheads="1"/>
          </p:cNvSpPr>
          <p:nvPr>
            <p:ph type="dt" sz="half" idx="10"/>
          </p:nvPr>
        </p:nvSpPr>
        <p:spPr>
          <a:ln/>
        </p:spPr>
        <p:txBody>
          <a:bodyPr/>
          <a:lstStyle>
            <a:lvl1pPr>
              <a:defRPr/>
            </a:lvl1pPr>
          </a:lstStyle>
          <a:p>
            <a:pPr>
              <a:defRPr/>
            </a:pPr>
            <a:endParaRPr lang="en-GB"/>
          </a:p>
        </p:txBody>
      </p:sp>
      <p:sp>
        <p:nvSpPr>
          <p:cNvPr id="8" name="Rectangle 14"/>
          <p:cNvSpPr>
            <a:spLocks noGrp="1" noChangeArrowheads="1"/>
          </p:cNvSpPr>
          <p:nvPr>
            <p:ph type="ftr" sz="quarter" idx="11"/>
          </p:nvPr>
        </p:nvSpPr>
        <p:spPr>
          <a:ln/>
        </p:spPr>
        <p:txBody>
          <a:bodyPr/>
          <a:lstStyle>
            <a:lvl1pPr>
              <a:defRPr/>
            </a:lvl1pPr>
          </a:lstStyle>
          <a:p>
            <a:pPr>
              <a:defRPr/>
            </a:pPr>
            <a:endParaRPr lang="en-GB"/>
          </a:p>
        </p:txBody>
      </p:sp>
      <p:sp>
        <p:nvSpPr>
          <p:cNvPr id="9" name="Rectangle 15"/>
          <p:cNvSpPr>
            <a:spLocks noGrp="1" noChangeArrowheads="1"/>
          </p:cNvSpPr>
          <p:nvPr>
            <p:ph type="sldNum" sz="quarter" idx="12"/>
          </p:nvPr>
        </p:nvSpPr>
        <p:spPr>
          <a:ln/>
        </p:spPr>
        <p:txBody>
          <a:bodyPr/>
          <a:lstStyle>
            <a:lvl1pPr>
              <a:defRPr/>
            </a:lvl1pPr>
          </a:lstStyle>
          <a:p>
            <a:pPr>
              <a:defRPr/>
            </a:pPr>
            <a:fld id="{625517B7-0E9E-462F-B547-04930B90BD14}" type="slidenum">
              <a:rPr lang="en-GB" altLang="en-US"/>
              <a:pPr>
                <a:defRPr/>
              </a:pPr>
              <a:t>‹#›</a:t>
            </a:fld>
            <a:endParaRPr lang="en-GB" altLang="en-US"/>
          </a:p>
        </p:txBody>
      </p:sp>
    </p:spTree>
    <p:extLst>
      <p:ext uri="{BB962C8B-B14F-4D97-AF65-F5344CB8AC3E}">
        <p14:creationId xmlns:p14="http://schemas.microsoft.com/office/powerpoint/2010/main" val="237740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3"/>
          <p:cNvSpPr>
            <a:spLocks noGrp="1" noChangeArrowheads="1"/>
          </p:cNvSpPr>
          <p:nvPr>
            <p:ph type="dt" sz="half" idx="10"/>
          </p:nvPr>
        </p:nvSpPr>
        <p:spPr>
          <a:ln/>
        </p:spPr>
        <p:txBody>
          <a:bodyPr/>
          <a:lstStyle>
            <a:lvl1pPr>
              <a:defRPr/>
            </a:lvl1pPr>
          </a:lstStyle>
          <a:p>
            <a:pPr>
              <a:defRPr/>
            </a:pPr>
            <a:endParaRPr lang="en-GB"/>
          </a:p>
        </p:txBody>
      </p:sp>
      <p:sp>
        <p:nvSpPr>
          <p:cNvPr id="4" name="Rectangle 14"/>
          <p:cNvSpPr>
            <a:spLocks noGrp="1" noChangeArrowheads="1"/>
          </p:cNvSpPr>
          <p:nvPr>
            <p:ph type="ftr" sz="quarter" idx="11"/>
          </p:nvPr>
        </p:nvSpPr>
        <p:spPr>
          <a:ln/>
        </p:spPr>
        <p:txBody>
          <a:bodyPr/>
          <a:lstStyle>
            <a:lvl1pPr>
              <a:defRPr/>
            </a:lvl1pPr>
          </a:lstStyle>
          <a:p>
            <a:pPr>
              <a:defRPr/>
            </a:pPr>
            <a:endParaRPr lang="en-GB"/>
          </a:p>
        </p:txBody>
      </p:sp>
      <p:sp>
        <p:nvSpPr>
          <p:cNvPr id="5" name="Rectangle 15"/>
          <p:cNvSpPr>
            <a:spLocks noGrp="1" noChangeArrowheads="1"/>
          </p:cNvSpPr>
          <p:nvPr>
            <p:ph type="sldNum" sz="quarter" idx="12"/>
          </p:nvPr>
        </p:nvSpPr>
        <p:spPr>
          <a:ln/>
        </p:spPr>
        <p:txBody>
          <a:bodyPr/>
          <a:lstStyle>
            <a:lvl1pPr>
              <a:defRPr/>
            </a:lvl1pPr>
          </a:lstStyle>
          <a:p>
            <a:pPr>
              <a:defRPr/>
            </a:pPr>
            <a:fld id="{1A7ED738-6EC1-479F-A240-0A3718C4EF46}" type="slidenum">
              <a:rPr lang="en-GB" altLang="en-US"/>
              <a:pPr>
                <a:defRPr/>
              </a:pPr>
              <a:t>‹#›</a:t>
            </a:fld>
            <a:endParaRPr lang="en-GB" altLang="en-US"/>
          </a:p>
        </p:txBody>
      </p:sp>
    </p:spTree>
    <p:extLst>
      <p:ext uri="{BB962C8B-B14F-4D97-AF65-F5344CB8AC3E}">
        <p14:creationId xmlns:p14="http://schemas.microsoft.com/office/powerpoint/2010/main" val="427779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GB"/>
          </a:p>
        </p:txBody>
      </p:sp>
      <p:sp>
        <p:nvSpPr>
          <p:cNvPr id="3" name="Rectangle 14"/>
          <p:cNvSpPr>
            <a:spLocks noGrp="1" noChangeArrowheads="1"/>
          </p:cNvSpPr>
          <p:nvPr>
            <p:ph type="ftr" sz="quarter" idx="11"/>
          </p:nvPr>
        </p:nvSpPr>
        <p:spPr>
          <a:ln/>
        </p:spPr>
        <p:txBody>
          <a:bodyPr/>
          <a:lstStyle>
            <a:lvl1pPr>
              <a:defRPr/>
            </a:lvl1pPr>
          </a:lstStyle>
          <a:p>
            <a:pPr>
              <a:defRPr/>
            </a:pPr>
            <a:endParaRPr lang="en-GB"/>
          </a:p>
        </p:txBody>
      </p:sp>
      <p:sp>
        <p:nvSpPr>
          <p:cNvPr id="4" name="Rectangle 15"/>
          <p:cNvSpPr>
            <a:spLocks noGrp="1" noChangeArrowheads="1"/>
          </p:cNvSpPr>
          <p:nvPr>
            <p:ph type="sldNum" sz="quarter" idx="12"/>
          </p:nvPr>
        </p:nvSpPr>
        <p:spPr>
          <a:ln/>
        </p:spPr>
        <p:txBody>
          <a:bodyPr/>
          <a:lstStyle>
            <a:lvl1pPr>
              <a:defRPr/>
            </a:lvl1pPr>
          </a:lstStyle>
          <a:p>
            <a:pPr>
              <a:defRPr/>
            </a:pPr>
            <a:fld id="{6B3A682A-345A-4BAF-B8B5-7C1CB722C854}" type="slidenum">
              <a:rPr lang="en-GB" altLang="en-US"/>
              <a:pPr>
                <a:defRPr/>
              </a:pPr>
              <a:t>‹#›</a:t>
            </a:fld>
            <a:endParaRPr lang="en-GB" altLang="en-US"/>
          </a:p>
        </p:txBody>
      </p:sp>
    </p:spTree>
    <p:extLst>
      <p:ext uri="{BB962C8B-B14F-4D97-AF65-F5344CB8AC3E}">
        <p14:creationId xmlns:p14="http://schemas.microsoft.com/office/powerpoint/2010/main" val="171220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GB"/>
          </a:p>
        </p:txBody>
      </p:sp>
      <p:sp>
        <p:nvSpPr>
          <p:cNvPr id="6" name="Rectangle 14"/>
          <p:cNvSpPr>
            <a:spLocks noGrp="1" noChangeArrowheads="1"/>
          </p:cNvSpPr>
          <p:nvPr>
            <p:ph type="ftr" sz="quarter" idx="11"/>
          </p:nvPr>
        </p:nvSpPr>
        <p:spPr>
          <a:ln/>
        </p:spPr>
        <p:txBody>
          <a:bodyPr/>
          <a:lstStyle>
            <a:lvl1pPr>
              <a:defRPr/>
            </a:lvl1pPr>
          </a:lstStyle>
          <a:p>
            <a:pPr>
              <a:defRPr/>
            </a:pPr>
            <a:endParaRPr lang="en-GB"/>
          </a:p>
        </p:txBody>
      </p:sp>
      <p:sp>
        <p:nvSpPr>
          <p:cNvPr id="7" name="Rectangle 15"/>
          <p:cNvSpPr>
            <a:spLocks noGrp="1" noChangeArrowheads="1"/>
          </p:cNvSpPr>
          <p:nvPr>
            <p:ph type="sldNum" sz="quarter" idx="12"/>
          </p:nvPr>
        </p:nvSpPr>
        <p:spPr>
          <a:ln/>
        </p:spPr>
        <p:txBody>
          <a:bodyPr/>
          <a:lstStyle>
            <a:lvl1pPr>
              <a:defRPr/>
            </a:lvl1pPr>
          </a:lstStyle>
          <a:p>
            <a:pPr>
              <a:defRPr/>
            </a:pPr>
            <a:fld id="{56FC3C27-B7BE-493C-BD4B-69A330E6B44D}" type="slidenum">
              <a:rPr lang="en-GB" altLang="en-US"/>
              <a:pPr>
                <a:defRPr/>
              </a:pPr>
              <a:t>‹#›</a:t>
            </a:fld>
            <a:endParaRPr lang="en-GB" altLang="en-US"/>
          </a:p>
        </p:txBody>
      </p:sp>
    </p:spTree>
    <p:extLst>
      <p:ext uri="{BB962C8B-B14F-4D97-AF65-F5344CB8AC3E}">
        <p14:creationId xmlns:p14="http://schemas.microsoft.com/office/powerpoint/2010/main" val="401768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GB"/>
          </a:p>
        </p:txBody>
      </p:sp>
      <p:sp>
        <p:nvSpPr>
          <p:cNvPr id="6" name="Rectangle 14"/>
          <p:cNvSpPr>
            <a:spLocks noGrp="1" noChangeArrowheads="1"/>
          </p:cNvSpPr>
          <p:nvPr>
            <p:ph type="ftr" sz="quarter" idx="11"/>
          </p:nvPr>
        </p:nvSpPr>
        <p:spPr>
          <a:ln/>
        </p:spPr>
        <p:txBody>
          <a:bodyPr/>
          <a:lstStyle>
            <a:lvl1pPr>
              <a:defRPr/>
            </a:lvl1pPr>
          </a:lstStyle>
          <a:p>
            <a:pPr>
              <a:defRPr/>
            </a:pPr>
            <a:endParaRPr lang="en-GB"/>
          </a:p>
        </p:txBody>
      </p:sp>
      <p:sp>
        <p:nvSpPr>
          <p:cNvPr id="7" name="Rectangle 15"/>
          <p:cNvSpPr>
            <a:spLocks noGrp="1" noChangeArrowheads="1"/>
          </p:cNvSpPr>
          <p:nvPr>
            <p:ph type="sldNum" sz="quarter" idx="12"/>
          </p:nvPr>
        </p:nvSpPr>
        <p:spPr>
          <a:ln/>
        </p:spPr>
        <p:txBody>
          <a:bodyPr/>
          <a:lstStyle>
            <a:lvl1pPr>
              <a:defRPr/>
            </a:lvl1pPr>
          </a:lstStyle>
          <a:p>
            <a:pPr>
              <a:defRPr/>
            </a:pPr>
            <a:fld id="{FEEB0F96-7179-4CDA-80EB-FA9FAB0CC774}" type="slidenum">
              <a:rPr lang="en-GB" altLang="en-US"/>
              <a:pPr>
                <a:defRPr/>
              </a:pPr>
              <a:t>‹#›</a:t>
            </a:fld>
            <a:endParaRPr lang="en-GB" altLang="en-US"/>
          </a:p>
        </p:txBody>
      </p:sp>
    </p:spTree>
    <p:extLst>
      <p:ext uri="{BB962C8B-B14F-4D97-AF65-F5344CB8AC3E}">
        <p14:creationId xmlns:p14="http://schemas.microsoft.com/office/powerpoint/2010/main" val="398148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sp>
          <p:nvSpPr>
            <p:cNvPr id="2"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1028" name="Rectangle 7"/>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029" name="Rectangle 8"/>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7" name="Rectangle 13"/>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eaLnBrk="1" hangingPunct="1">
              <a:defRPr sz="1400">
                <a:latin typeface="+mn-lt"/>
              </a:defRPr>
            </a:lvl1pPr>
          </a:lstStyle>
          <a:p>
            <a:pPr>
              <a:defRPr/>
            </a:pPr>
            <a:endParaRPr lang="en-GB"/>
          </a:p>
        </p:txBody>
      </p:sp>
      <p:sp>
        <p:nvSpPr>
          <p:cNvPr id="1038" name="Rectangle 14"/>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defRPr sz="1400">
                <a:latin typeface="+mn-lt"/>
              </a:defRPr>
            </a:lvl1pPr>
          </a:lstStyle>
          <a:p>
            <a:pPr>
              <a:defRPr/>
            </a:pPr>
            <a:endParaRPr lang="en-GB"/>
          </a:p>
        </p:txBody>
      </p:sp>
      <p:sp>
        <p:nvSpPr>
          <p:cNvPr id="1039" name="Rectangle 15"/>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eaLnBrk="1" hangingPunct="1">
              <a:defRPr sz="2600" b="1">
                <a:solidFill>
                  <a:schemeClr val="bg1"/>
                </a:solidFill>
                <a:latin typeface="Arial" panose="020B0604020202020204" pitchFamily="34" charset="0"/>
              </a:defRPr>
            </a:lvl1pPr>
          </a:lstStyle>
          <a:p>
            <a:pPr>
              <a:defRPr/>
            </a:pPr>
            <a:fld id="{23A36931-C171-46EC-BF7B-5D177EAE17DD}" type="slidenum">
              <a:rPr lang="en-GB" altLang="en-US"/>
              <a:pPr>
                <a:defRPr/>
              </a:pPr>
              <a:t>‹#›</a:t>
            </a:fld>
            <a:endParaRPr lang="en-GB" altLang="en-US"/>
          </a:p>
        </p:txBody>
      </p:sp>
      <p:grpSp>
        <p:nvGrpSpPr>
          <p:cNvPr id="1033" name="Group 2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sp>
          <p:nvSpPr>
            <p:cNvPr id="1035" name="AutoShape 20"/>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grpSp>
    </p:spTree>
  </p:cSld>
  <p:clrMap bg1="lt1" tx1="dk1" bg2="lt2" tx2="dk2" accent1="accent1" accent2="accent2" accent3="accent3" accent4="accent4" accent5="accent5" accent6="accent6" hlink="hlink" folHlink="folHlink"/>
  <p:sldLayoutIdLst>
    <p:sldLayoutId id="2147483784"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hyperlink" Target="http://www.ucas.com/how-it-all-works/undergraduate/filling-your-application/your-personal-statement"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hyperlink" Target="http://www.ucas.com/sites/default/files/personal-statement-full-size_0.pdf" TargetMode="External"/><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0" y="1425575"/>
            <a:ext cx="8382000" cy="1143000"/>
          </a:xfrm>
        </p:spPr>
        <p:txBody>
          <a:bodyPr/>
          <a:lstStyle/>
          <a:p>
            <a:pPr eaLnBrk="1" hangingPunct="1"/>
            <a:r>
              <a:rPr lang="en-US" altLang="en-US" sz="5400">
                <a:solidFill>
                  <a:schemeClr val="tx2"/>
                </a:solidFill>
              </a:rPr>
              <a:t>The Personal </a:t>
            </a:r>
            <a:r>
              <a:rPr lang="en-US" altLang="en-US" sz="5000">
                <a:solidFill>
                  <a:schemeClr val="tx2"/>
                </a:solidFill>
              </a:rPr>
              <a:t>Statement</a:t>
            </a:r>
            <a:endParaRPr lang="en-GB" altLang="en-US" sz="5000">
              <a:solidFill>
                <a:schemeClr val="tx2"/>
              </a:solidFill>
            </a:endParaRPr>
          </a:p>
        </p:txBody>
      </p:sp>
      <p:sp>
        <p:nvSpPr>
          <p:cNvPr id="4099" name="Rectangle 3"/>
          <p:cNvSpPr>
            <a:spLocks noGrp="1" noChangeArrowheads="1"/>
          </p:cNvSpPr>
          <p:nvPr>
            <p:ph type="subTitle" idx="1"/>
          </p:nvPr>
        </p:nvSpPr>
        <p:spPr>
          <a:xfrm>
            <a:off x="4673600" y="2927350"/>
            <a:ext cx="4089400" cy="1822450"/>
          </a:xfrm>
        </p:spPr>
        <p:txBody>
          <a:bodyPr/>
          <a:lstStyle/>
          <a:p>
            <a:pPr eaLnBrk="1" hangingPunct="1"/>
            <a:r>
              <a:rPr lang="en-US" altLang="en-US" sz="3200" b="1">
                <a:solidFill>
                  <a:schemeClr val="tx1"/>
                </a:solidFill>
              </a:rPr>
              <a:t>Your opportunity to tell uni’s why they should choose you</a:t>
            </a:r>
            <a:endParaRPr lang="en-GB" altLang="en-US" sz="3200" b="1">
              <a:solidFill>
                <a:schemeClr val="tx1"/>
              </a:solidFill>
            </a:endParaRPr>
          </a:p>
        </p:txBody>
      </p:sp>
      <p:pic>
        <p:nvPicPr>
          <p:cNvPr id="4100" name="Picture 25" descr="ucas_logo_rgb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638800"/>
            <a:ext cx="279717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72"/>
    </mc:Choice>
    <mc:Fallback xmlns="">
      <p:transition spd="slow" advTm="28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P2-5 – A-Levels</a:t>
            </a:r>
            <a:endParaRPr lang="en-GB" altLang="en-US"/>
          </a:p>
        </p:txBody>
      </p:sp>
      <p:sp>
        <p:nvSpPr>
          <p:cNvPr id="13315" name="Rectangle 3"/>
          <p:cNvSpPr>
            <a:spLocks noGrp="1" noChangeArrowheads="1"/>
          </p:cNvSpPr>
          <p:nvPr>
            <p:ph type="body" idx="1"/>
          </p:nvPr>
        </p:nvSpPr>
        <p:spPr>
          <a:xfrm>
            <a:off x="914400" y="2362200"/>
            <a:ext cx="8001000" cy="4191000"/>
          </a:xfrm>
        </p:spPr>
        <p:txBody>
          <a:bodyPr/>
          <a:lstStyle/>
          <a:p>
            <a:pPr eaLnBrk="1" hangingPunct="1">
              <a:lnSpc>
                <a:spcPct val="90000"/>
              </a:lnSpc>
            </a:pPr>
            <a:r>
              <a:rPr lang="en-US" altLang="en-US" sz="2400" dirty="0"/>
              <a:t>MAKE SURE TO </a:t>
            </a:r>
            <a:r>
              <a:rPr lang="en-US" altLang="en-US" sz="2400" b="1" i="1" u="sng" dirty="0"/>
              <a:t>MAKE EACH SUBJECT RELEVANT TO THE COURSE</a:t>
            </a:r>
            <a:r>
              <a:rPr lang="en-US" altLang="en-US" sz="2400" dirty="0"/>
              <a:t>(S) YOU ARE APPLYING FOR, EVEN IF THEY DON’T SEEM TO RELATE!!</a:t>
            </a:r>
          </a:p>
          <a:p>
            <a:pPr eaLnBrk="1" hangingPunct="1">
              <a:lnSpc>
                <a:spcPct val="90000"/>
              </a:lnSpc>
            </a:pPr>
            <a:endParaRPr lang="en-US" altLang="en-US" sz="2400" dirty="0"/>
          </a:p>
          <a:p>
            <a:pPr eaLnBrk="1" hangingPunct="1">
              <a:lnSpc>
                <a:spcPct val="90000"/>
              </a:lnSpc>
            </a:pPr>
            <a:r>
              <a:rPr lang="en-US" altLang="en-US" sz="2400" dirty="0"/>
              <a:t>E.g. Business Studies and Nursing</a:t>
            </a:r>
          </a:p>
          <a:p>
            <a:pPr eaLnBrk="1" hangingPunct="1">
              <a:lnSpc>
                <a:spcPct val="90000"/>
              </a:lnSpc>
              <a:buFont typeface="Wingdings" panose="05000000000000000000" pitchFamily="2" charset="2"/>
              <a:buNone/>
            </a:pPr>
            <a:r>
              <a:rPr lang="en-US" altLang="en-US" sz="2400" dirty="0"/>
              <a:t>	</a:t>
            </a:r>
            <a:r>
              <a:rPr lang="en-US" altLang="en-US" sz="2400" dirty="0">
                <a:solidFill>
                  <a:srgbClr val="FF0000"/>
                </a:solidFill>
              </a:rPr>
              <a:t>“In Business Studies my </a:t>
            </a:r>
            <a:r>
              <a:rPr lang="en-US" altLang="en-US" sz="2400" dirty="0" err="1">
                <a:solidFill>
                  <a:srgbClr val="FF0000"/>
                </a:solidFill>
              </a:rPr>
              <a:t>favourite</a:t>
            </a:r>
            <a:r>
              <a:rPr lang="en-US" altLang="en-US" sz="2400" dirty="0">
                <a:solidFill>
                  <a:srgbClr val="FF0000"/>
                </a:solidFill>
              </a:rPr>
              <a:t> topic was Marketing.  </a:t>
            </a:r>
            <a:r>
              <a:rPr lang="en-US" altLang="en-US" sz="2400" dirty="0">
                <a:solidFill>
                  <a:srgbClr val="00B050"/>
                </a:solidFill>
              </a:rPr>
              <a:t>I thoroughly enjoyed working as part of a team to help advertise a product that we had researched and developed.  </a:t>
            </a:r>
            <a:r>
              <a:rPr lang="en-US" altLang="en-US" sz="2400" dirty="0">
                <a:solidFill>
                  <a:srgbClr val="7030A0"/>
                </a:solidFill>
              </a:rPr>
              <a:t>This required excellent </a:t>
            </a:r>
            <a:r>
              <a:rPr lang="en-US" altLang="en-US" sz="2400" dirty="0" err="1">
                <a:solidFill>
                  <a:srgbClr val="7030A0"/>
                </a:solidFill>
              </a:rPr>
              <a:t>teamworking</a:t>
            </a:r>
            <a:r>
              <a:rPr lang="en-US" altLang="en-US" sz="2400" dirty="0">
                <a:solidFill>
                  <a:srgbClr val="7030A0"/>
                </a:solidFill>
              </a:rPr>
              <a:t>, </a:t>
            </a:r>
            <a:r>
              <a:rPr lang="en-US" altLang="en-US" sz="2400" dirty="0" err="1">
                <a:solidFill>
                  <a:srgbClr val="7030A0"/>
                </a:solidFill>
              </a:rPr>
              <a:t>organisational</a:t>
            </a:r>
            <a:r>
              <a:rPr lang="en-US" altLang="en-US" sz="2400" dirty="0">
                <a:solidFill>
                  <a:srgbClr val="7030A0"/>
                </a:solidFill>
              </a:rPr>
              <a:t> and communication skills, all of which are vital in the Nursing profession.”</a:t>
            </a:r>
            <a:endParaRPr lang="en-GB" altLang="en-US" sz="2400" dirty="0">
              <a:solidFill>
                <a:srgbClr val="7030A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61"/>
    </mc:Choice>
    <mc:Fallback xmlns="">
      <p:transition spd="slow" advTm="4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a:t>P6 - Work Experience</a:t>
            </a:r>
            <a:endParaRPr lang="en-GB" altLang="en-US"/>
          </a:p>
        </p:txBody>
      </p:sp>
      <p:sp>
        <p:nvSpPr>
          <p:cNvPr id="14339" name="Rectangle 3"/>
          <p:cNvSpPr>
            <a:spLocks noGrp="1" noChangeArrowheads="1"/>
          </p:cNvSpPr>
          <p:nvPr>
            <p:ph type="body" idx="1"/>
          </p:nvPr>
        </p:nvSpPr>
        <p:spPr>
          <a:xfrm>
            <a:off x="914400" y="2286000"/>
            <a:ext cx="8229600" cy="4572000"/>
          </a:xfrm>
        </p:spPr>
        <p:txBody>
          <a:bodyPr/>
          <a:lstStyle/>
          <a:p>
            <a:pPr eaLnBrk="1" hangingPunct="1">
              <a:lnSpc>
                <a:spcPct val="90000"/>
              </a:lnSpc>
            </a:pPr>
            <a:r>
              <a:rPr lang="en-US" altLang="en-US" sz="2400"/>
              <a:t>RATHER THAN…</a:t>
            </a:r>
          </a:p>
          <a:p>
            <a:pPr eaLnBrk="1" hangingPunct="1">
              <a:lnSpc>
                <a:spcPct val="90000"/>
              </a:lnSpc>
              <a:buFont typeface="Wingdings" panose="05000000000000000000" pitchFamily="2" charset="2"/>
              <a:buNone/>
            </a:pPr>
            <a:r>
              <a:rPr lang="en-US" altLang="en-US" sz="2400"/>
              <a:t>	“I spent 2 weeks working at a shop.  I enjoyed speaking with the customers and helping them with their enquiries”</a:t>
            </a:r>
          </a:p>
          <a:p>
            <a:pPr eaLnBrk="1" hangingPunct="1">
              <a:lnSpc>
                <a:spcPct val="90000"/>
              </a:lnSpc>
            </a:pPr>
            <a:r>
              <a:rPr lang="en-US" altLang="en-US" sz="2400"/>
              <a:t>USE…</a:t>
            </a:r>
          </a:p>
          <a:p>
            <a:pPr eaLnBrk="1" hangingPunct="1">
              <a:lnSpc>
                <a:spcPct val="90000"/>
              </a:lnSpc>
              <a:buFont typeface="Wingdings" panose="05000000000000000000" pitchFamily="2" charset="2"/>
              <a:buNone/>
            </a:pPr>
            <a:r>
              <a:rPr lang="en-US" altLang="en-US" sz="2400"/>
              <a:t>	“I spent two weeks managing customer enquiries at a department store.  I learnt how to interact with customers and handle complaints.  The experience highlighted the importance of positive communication between a business and its customers, and taught me how to manage difficult enquiries effectively.  I would like to develop this skill further by studying for a degree in Public Relations.</a:t>
            </a:r>
            <a:endParaRPr lang="en-GB" altLang="en-US" sz="2400"/>
          </a:p>
        </p:txBody>
      </p:sp>
      <p:pic>
        <p:nvPicPr>
          <p:cNvPr id="14340" name="Picture 4" descr="work-experience-bubble-1"/>
          <p:cNvPicPr>
            <a:picLocks noChangeAspect="1" noChangeArrowheads="1"/>
          </p:cNvPicPr>
          <p:nvPr/>
        </p:nvPicPr>
        <p:blipFill>
          <a:blip r:embed="rId4" cstate="print">
            <a:lum bright="-6000" contrast="-18000"/>
            <a:extLst>
              <a:ext uri="{28A0092B-C50C-407E-A947-70E740481C1C}">
                <a14:useLocalDpi xmlns:a14="http://schemas.microsoft.com/office/drawing/2010/main" val="0"/>
              </a:ext>
            </a:extLst>
          </a:blip>
          <a:srcRect l="2942" t="6056" r="4062" b="4791"/>
          <a:stretch>
            <a:fillRect/>
          </a:stretch>
        </p:blipFill>
        <p:spPr bwMode="auto">
          <a:xfrm>
            <a:off x="6227763" y="228600"/>
            <a:ext cx="2916237"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86"/>
    </mc:Choice>
    <mc:Fallback xmlns="">
      <p:transition spd="slow" advTm="3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t>P7 – Extra Curricular (inc resp’s)</a:t>
            </a:r>
            <a:endParaRPr lang="en-GB" altLang="en-US"/>
          </a:p>
        </p:txBody>
      </p:sp>
      <p:sp>
        <p:nvSpPr>
          <p:cNvPr id="15363" name="Rectangle 3"/>
          <p:cNvSpPr>
            <a:spLocks noGrp="1" noChangeArrowheads="1"/>
          </p:cNvSpPr>
          <p:nvPr>
            <p:ph type="body" idx="1"/>
          </p:nvPr>
        </p:nvSpPr>
        <p:spPr/>
        <p:txBody>
          <a:bodyPr/>
          <a:lstStyle/>
          <a:p>
            <a:pPr eaLnBrk="1" hangingPunct="1"/>
            <a:r>
              <a:rPr lang="en-US" altLang="en-US" b="1"/>
              <a:t>RELATE TO COURSE…</a:t>
            </a:r>
          </a:p>
          <a:p>
            <a:pPr eaLnBrk="1" hangingPunct="1">
              <a:buFont typeface="Wingdings" panose="05000000000000000000" pitchFamily="2" charset="2"/>
              <a:buNone/>
            </a:pPr>
            <a:r>
              <a:rPr lang="en-US" altLang="en-US"/>
              <a:t>	“Competing for the school ________ team/society has helped my team building skills and also my leadership skills as I have been nominated to the role of __________.  I feel that I motivate others to succeed and have been able to listen and give instructions and advice.  </a:t>
            </a:r>
            <a:r>
              <a:rPr lang="en-US" altLang="en-US" b="1" i="1" u="sng">
                <a:solidFill>
                  <a:srgbClr val="FF0000"/>
                </a:solidFill>
              </a:rPr>
              <a:t>This will be very useful …..”</a:t>
            </a:r>
            <a:endParaRPr lang="en-GB" altLang="en-US" b="1" i="1" u="sng">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35"/>
    </mc:Choice>
    <mc:Fallback xmlns="">
      <p:transition spd="slow" advTm="3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a:t>P8 – Hobbies/Organisations</a:t>
            </a:r>
            <a:endParaRPr lang="en-GB" altLang="en-US"/>
          </a:p>
        </p:txBody>
      </p:sp>
      <p:sp>
        <p:nvSpPr>
          <p:cNvPr id="16387" name="Rectangle 3"/>
          <p:cNvSpPr>
            <a:spLocks noGrp="1" noChangeArrowheads="1"/>
          </p:cNvSpPr>
          <p:nvPr>
            <p:ph type="body" idx="1"/>
          </p:nvPr>
        </p:nvSpPr>
        <p:spPr/>
        <p:txBody>
          <a:bodyPr/>
          <a:lstStyle/>
          <a:p>
            <a:pPr eaLnBrk="1" hangingPunct="1">
              <a:buFont typeface="Wingdings" panose="05000000000000000000" pitchFamily="2" charset="2"/>
              <a:buNone/>
            </a:pPr>
            <a:r>
              <a:rPr lang="en-US" altLang="en-US"/>
              <a:t>e.g. BB, Guides, Cadets, etc</a:t>
            </a:r>
          </a:p>
          <a:p>
            <a:pPr eaLnBrk="1" hangingPunct="1">
              <a:buFont typeface="Wingdings" panose="05000000000000000000" pitchFamily="2" charset="2"/>
              <a:buNone/>
            </a:pPr>
            <a:r>
              <a:rPr lang="en-US" altLang="en-US"/>
              <a:t>e.g. sport/musical/dance clubs outside of school</a:t>
            </a:r>
          </a:p>
          <a:p>
            <a:pPr eaLnBrk="1" hangingPunct="1">
              <a:buFont typeface="Wingdings" panose="05000000000000000000" pitchFamily="2" charset="2"/>
              <a:buNone/>
            </a:pPr>
            <a:r>
              <a:rPr lang="en-US" altLang="en-US"/>
              <a:t>e.g. other achievements/awards such as D of Ed</a:t>
            </a:r>
          </a:p>
          <a:p>
            <a:pPr eaLnBrk="1" hangingPunct="1">
              <a:buFont typeface="Wingdings" panose="05000000000000000000" pitchFamily="2" charset="2"/>
              <a:buNone/>
            </a:pPr>
            <a:endParaRPr lang="en-US" altLang="en-US"/>
          </a:p>
          <a:p>
            <a:pPr eaLnBrk="1" hangingPunct="1"/>
            <a:r>
              <a:rPr lang="en-US" altLang="en-US"/>
              <a:t>Again – </a:t>
            </a:r>
            <a:r>
              <a:rPr lang="en-US" altLang="en-US" b="1" u="sng"/>
              <a:t>MAKE THESE RELEVANT</a:t>
            </a:r>
            <a:r>
              <a:rPr lang="en-US" altLang="en-US"/>
              <a:t>!!  </a:t>
            </a:r>
          </a:p>
          <a:p>
            <a:pPr eaLnBrk="1" hangingPunct="1"/>
            <a:r>
              <a:rPr lang="en-US" altLang="en-US" b="1" u="sng"/>
              <a:t>SO WHAT</a:t>
            </a:r>
            <a:r>
              <a:rPr lang="en-US" altLang="en-US"/>
              <a:t>?!?!</a:t>
            </a:r>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56"/>
    </mc:Choice>
    <mc:Fallback xmlns="">
      <p:transition spd="slow" advTm="3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t>P9 – Summary/The real person</a:t>
            </a:r>
            <a:endParaRPr lang="en-GB" altLang="en-US"/>
          </a:p>
        </p:txBody>
      </p:sp>
      <p:sp>
        <p:nvSpPr>
          <p:cNvPr id="17411" name="Rectangle 3"/>
          <p:cNvSpPr>
            <a:spLocks noGrp="1" noChangeArrowheads="1"/>
          </p:cNvSpPr>
          <p:nvPr>
            <p:ph type="body" idx="1"/>
          </p:nvPr>
        </p:nvSpPr>
        <p:spPr/>
        <p:txBody>
          <a:bodyPr/>
          <a:lstStyle/>
          <a:p>
            <a:pPr eaLnBrk="1" hangingPunct="1"/>
            <a:r>
              <a:rPr lang="en-US" altLang="en-US"/>
              <a:t>What will make you a good university student?</a:t>
            </a:r>
          </a:p>
          <a:p>
            <a:pPr eaLnBrk="1" hangingPunct="1"/>
            <a:r>
              <a:rPr lang="en-US" altLang="en-US"/>
              <a:t>Why should the admissions tutor choose you?</a:t>
            </a:r>
          </a:p>
          <a:p>
            <a:pPr eaLnBrk="1" hangingPunct="1"/>
            <a:r>
              <a:rPr lang="en-US" altLang="en-US"/>
              <a:t>Mention key SKILLS (what you can do) and QUALITIES (things that describe you) that relate to the course that you haven’t mentioned</a:t>
            </a:r>
          </a:p>
          <a:p>
            <a:pPr eaLnBrk="1" hangingPunct="1"/>
            <a:r>
              <a:rPr lang="en-US" altLang="en-US"/>
              <a:t>Career aspirations/further study</a:t>
            </a:r>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91"/>
    </mc:Choice>
    <mc:Fallback xmlns="">
      <p:transition spd="slow" advTm="37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a:t>Writing your PS – USEFUL TIPS!</a:t>
            </a:r>
            <a:endParaRPr lang="en-GB" altLang="en-US"/>
          </a:p>
        </p:txBody>
      </p:sp>
      <p:sp>
        <p:nvSpPr>
          <p:cNvPr id="18435" name="Rectangle 3"/>
          <p:cNvSpPr>
            <a:spLocks noGrp="1" noChangeArrowheads="1"/>
          </p:cNvSpPr>
          <p:nvPr>
            <p:ph type="body" idx="1"/>
          </p:nvPr>
        </p:nvSpPr>
        <p:spPr>
          <a:xfrm>
            <a:off x="914400" y="2362200"/>
            <a:ext cx="8001000" cy="4306888"/>
          </a:xfrm>
        </p:spPr>
        <p:txBody>
          <a:bodyPr/>
          <a:lstStyle/>
          <a:p>
            <a:pPr eaLnBrk="1" hangingPunct="1"/>
            <a:r>
              <a:rPr lang="en-US" altLang="en-US" sz="2600"/>
              <a:t>Focus – don’t apply for a wide mix of courses!</a:t>
            </a:r>
          </a:p>
          <a:p>
            <a:pPr eaLnBrk="1" hangingPunct="1"/>
            <a:endParaRPr lang="en-US" altLang="en-US" sz="1000"/>
          </a:p>
          <a:p>
            <a:pPr eaLnBrk="1" hangingPunct="1"/>
            <a:r>
              <a:rPr lang="en-US" altLang="en-US" sz="2600"/>
              <a:t>Use the ‘So What?’ approach</a:t>
            </a:r>
          </a:p>
          <a:p>
            <a:pPr eaLnBrk="1" hangingPunct="1"/>
            <a:endParaRPr lang="en-US" altLang="en-US" sz="1000"/>
          </a:p>
          <a:p>
            <a:pPr eaLnBrk="1" hangingPunct="1"/>
            <a:r>
              <a:rPr lang="en-US" altLang="en-US" sz="2600"/>
              <a:t>Chek speling, punctuashun &amp; grammer</a:t>
            </a:r>
          </a:p>
          <a:p>
            <a:pPr eaLnBrk="1" hangingPunct="1"/>
            <a:endParaRPr lang="en-US" altLang="en-US" sz="1000"/>
          </a:p>
          <a:p>
            <a:pPr eaLnBrk="1" hangingPunct="1"/>
            <a:r>
              <a:rPr lang="en-US" altLang="en-US" sz="2600"/>
              <a:t>Don’t use humour – “I would describe myself as a rather energetic person who is always looking for something to do with his free time.  Previous failed hobbies include Stamp Collecting (too quiet), Rugby (too painful) and Girl Chasing (too ugly).”</a:t>
            </a:r>
            <a:endParaRPr lang="en-GB" altLang="en-US" sz="26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040"/>
    </mc:Choice>
    <mc:Fallback xmlns="">
      <p:transition spd="slow" advTm="10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a:t>Writing your PS – USEFUL TIPS!</a:t>
            </a:r>
            <a:endParaRPr lang="en-GB" altLang="en-US" dirty="0"/>
          </a:p>
        </p:txBody>
      </p:sp>
      <p:sp>
        <p:nvSpPr>
          <p:cNvPr id="19459" name="Rectangle 3"/>
          <p:cNvSpPr>
            <a:spLocks noGrp="1" noChangeArrowheads="1"/>
          </p:cNvSpPr>
          <p:nvPr>
            <p:ph type="body" idx="1"/>
          </p:nvPr>
        </p:nvSpPr>
        <p:spPr>
          <a:xfrm>
            <a:off x="927100" y="2276872"/>
            <a:ext cx="8001000" cy="4114800"/>
          </a:xfrm>
        </p:spPr>
        <p:txBody>
          <a:bodyPr/>
          <a:lstStyle/>
          <a:p>
            <a:pPr eaLnBrk="1" hangingPunct="1">
              <a:lnSpc>
                <a:spcPct val="90000"/>
              </a:lnSpc>
            </a:pPr>
            <a:r>
              <a:rPr lang="en-US" altLang="en-US" sz="2400" dirty="0"/>
              <a:t>Refer to reading you have done beyond the requirements of your specifications.</a:t>
            </a:r>
          </a:p>
          <a:p>
            <a:pPr eaLnBrk="1" hangingPunct="1">
              <a:lnSpc>
                <a:spcPct val="90000"/>
              </a:lnSpc>
            </a:pPr>
            <a:endParaRPr lang="en-US" altLang="en-US" sz="800" dirty="0"/>
          </a:p>
          <a:p>
            <a:pPr eaLnBrk="1" hangingPunct="1">
              <a:lnSpc>
                <a:spcPct val="90000"/>
              </a:lnSpc>
            </a:pPr>
            <a:r>
              <a:rPr lang="en-US" altLang="en-US" sz="2400" dirty="0"/>
              <a:t>Choose your wording carefully…</a:t>
            </a:r>
          </a:p>
          <a:p>
            <a:pPr eaLnBrk="1" hangingPunct="1">
              <a:lnSpc>
                <a:spcPct val="90000"/>
              </a:lnSpc>
              <a:buFont typeface="Wingdings" panose="05000000000000000000" pitchFamily="2" charset="2"/>
              <a:buNone/>
            </a:pPr>
            <a:r>
              <a:rPr lang="en-US" altLang="en-US" sz="2400" dirty="0"/>
              <a:t>	“The International Business Studies degree will allow me to expose myself internationally.”</a:t>
            </a:r>
          </a:p>
          <a:p>
            <a:pPr eaLnBrk="1" hangingPunct="1">
              <a:lnSpc>
                <a:spcPct val="90000"/>
              </a:lnSpc>
              <a:buFont typeface="Wingdings" panose="05000000000000000000" pitchFamily="2" charset="2"/>
              <a:buNone/>
            </a:pPr>
            <a:endParaRPr lang="en-US" altLang="en-US" sz="800" dirty="0"/>
          </a:p>
          <a:p>
            <a:pPr eaLnBrk="1" hangingPunct="1">
              <a:lnSpc>
                <a:spcPct val="90000"/>
              </a:lnSpc>
            </a:pPr>
            <a:r>
              <a:rPr lang="en-US" altLang="en-US" sz="2400" dirty="0"/>
              <a:t>Avoid indecision/negative comments…</a:t>
            </a:r>
          </a:p>
          <a:p>
            <a:pPr eaLnBrk="1" hangingPunct="1">
              <a:lnSpc>
                <a:spcPct val="90000"/>
              </a:lnSpc>
              <a:buFont typeface="Wingdings" panose="05000000000000000000" pitchFamily="2" charset="2"/>
              <a:buNone/>
            </a:pPr>
            <a:r>
              <a:rPr lang="en-US" altLang="en-US" sz="2400" dirty="0"/>
              <a:t>	“At this point in my life it would be easier to list the careers that do NOT interest me rather than to try and focus on the one that does.  What I do know is that I am confused.</a:t>
            </a:r>
          </a:p>
          <a:p>
            <a:pPr eaLnBrk="1" hangingPunct="1">
              <a:lnSpc>
                <a:spcPct val="90000"/>
              </a:lnSpc>
              <a:buFont typeface="Wingdings" panose="05000000000000000000" pitchFamily="2" charset="2"/>
              <a:buNone/>
            </a:pPr>
            <a:endParaRPr lang="en-US" altLang="en-US" sz="800" dirty="0"/>
          </a:p>
          <a:p>
            <a:pPr eaLnBrk="1" hangingPunct="1">
              <a:lnSpc>
                <a:spcPct val="90000"/>
              </a:lnSpc>
            </a:pPr>
            <a:r>
              <a:rPr lang="en-US" altLang="en-US" sz="2400" dirty="0"/>
              <a:t>Avoid quotations (most of the time)</a:t>
            </a:r>
          </a:p>
          <a:p>
            <a:pPr eaLnBrk="1" hangingPunct="1">
              <a:lnSpc>
                <a:spcPct val="90000"/>
              </a:lnSpc>
              <a:buFont typeface="Wingdings" panose="05000000000000000000" pitchFamily="2" charset="2"/>
              <a:buNone/>
            </a:pPr>
            <a:endParaRPr lang="en-GB"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394"/>
    </mc:Choice>
    <mc:Fallback xmlns="">
      <p:transition spd="slow" advTm="4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a:t>Summary</a:t>
            </a:r>
            <a:endParaRPr lang="en-GB" altLang="en-US"/>
          </a:p>
        </p:txBody>
      </p:sp>
      <p:sp>
        <p:nvSpPr>
          <p:cNvPr id="20483" name="Rectangle 3"/>
          <p:cNvSpPr>
            <a:spLocks noGrp="1" noChangeArrowheads="1"/>
          </p:cNvSpPr>
          <p:nvPr>
            <p:ph type="body" idx="1"/>
          </p:nvPr>
        </p:nvSpPr>
        <p:spPr/>
        <p:txBody>
          <a:bodyPr/>
          <a:lstStyle/>
          <a:p>
            <a:pPr eaLnBrk="1" hangingPunct="1"/>
            <a:r>
              <a:rPr lang="en-US" altLang="en-US"/>
              <a:t>Preparation</a:t>
            </a:r>
          </a:p>
          <a:p>
            <a:pPr eaLnBrk="1" hangingPunct="1"/>
            <a:r>
              <a:rPr lang="en-US" altLang="en-US"/>
              <a:t>Structure</a:t>
            </a:r>
          </a:p>
          <a:p>
            <a:pPr eaLnBrk="1" hangingPunct="1"/>
            <a:r>
              <a:rPr lang="en-US" altLang="en-US"/>
              <a:t>Technicalities – 4000 words/47 lines</a:t>
            </a:r>
          </a:p>
          <a:p>
            <a:pPr eaLnBrk="1" hangingPunct="1"/>
            <a:r>
              <a:rPr lang="en-US" altLang="en-US"/>
              <a:t>Does and Don’ts </a:t>
            </a:r>
          </a:p>
          <a:p>
            <a:pPr eaLnBrk="1" hangingPunct="1"/>
            <a:endParaRPr lang="en-US" altLang="en-US"/>
          </a:p>
          <a:p>
            <a:pPr eaLnBrk="1" hangingPunct="1"/>
            <a:r>
              <a:rPr lang="en-US" altLang="en-US">
                <a:hlinkClick r:id="rId4"/>
              </a:rPr>
              <a:t>Visit the UCAS website for guidance</a:t>
            </a:r>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335"/>
    </mc:Choice>
    <mc:Fallback xmlns="">
      <p:transition spd="slow" advTm="4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GB" altLang="en-US" sz="4000">
                <a:solidFill>
                  <a:srgbClr val="C00000"/>
                </a:solidFill>
              </a:rPr>
              <a:t>Information we need from you for your reference</a:t>
            </a:r>
          </a:p>
        </p:txBody>
      </p:sp>
      <p:sp>
        <p:nvSpPr>
          <p:cNvPr id="23555" name="Rectangle 3"/>
          <p:cNvSpPr>
            <a:spLocks noGrp="1" noChangeArrowheads="1"/>
          </p:cNvSpPr>
          <p:nvPr>
            <p:ph type="body" idx="1"/>
          </p:nvPr>
        </p:nvSpPr>
        <p:spPr>
          <a:xfrm>
            <a:off x="700088" y="2349500"/>
            <a:ext cx="8229600" cy="4310063"/>
          </a:xfrm>
        </p:spPr>
        <p:txBody>
          <a:bodyPr/>
          <a:lstStyle/>
          <a:p>
            <a:pPr eaLnBrk="1" hangingPunct="1">
              <a:lnSpc>
                <a:spcPct val="90000"/>
              </a:lnSpc>
            </a:pPr>
            <a:r>
              <a:rPr lang="en-GB" altLang="en-US" dirty="0"/>
              <a:t>Refer to the handout </a:t>
            </a:r>
            <a:r>
              <a:rPr lang="en-GB" altLang="en-US" dirty="0">
                <a:solidFill>
                  <a:srgbClr val="C00000"/>
                </a:solidFill>
              </a:rPr>
              <a:t>‘Year 14 UCAS Reference Information – to be returned to Mr Martin by Friday 2</a:t>
            </a:r>
            <a:r>
              <a:rPr lang="en-GB" altLang="en-US" baseline="30000" dirty="0">
                <a:solidFill>
                  <a:srgbClr val="C00000"/>
                </a:solidFill>
              </a:rPr>
              <a:t>nd</a:t>
            </a:r>
            <a:r>
              <a:rPr lang="en-GB" altLang="en-US" dirty="0">
                <a:solidFill>
                  <a:srgbClr val="C00000"/>
                </a:solidFill>
              </a:rPr>
              <a:t> September’</a:t>
            </a:r>
          </a:p>
          <a:p>
            <a:pPr eaLnBrk="1" hangingPunct="1">
              <a:lnSpc>
                <a:spcPct val="90000"/>
              </a:lnSpc>
              <a:buFontTx/>
              <a:buNone/>
            </a:pPr>
            <a:endParaRPr lang="en-GB" altLang="en-US" dirty="0">
              <a:solidFill>
                <a:srgbClr val="FF0066"/>
              </a:solidFill>
            </a:endParaRPr>
          </a:p>
          <a:p>
            <a:pPr eaLnBrk="1" hangingPunct="1">
              <a:lnSpc>
                <a:spcPct val="90000"/>
              </a:lnSpc>
              <a:buFontTx/>
              <a:buNone/>
            </a:pPr>
            <a:r>
              <a:rPr lang="en-GB" altLang="en-US" dirty="0"/>
              <a:t>	Note what detail we need from you if we are to write a decent reference for you! (NB staff will be asked to comment on your reliability / adherence to deadlines / attention to detail in your reference….they will use </a:t>
            </a:r>
            <a:r>
              <a:rPr lang="en-GB" altLang="en-US" b="1" dirty="0">
                <a:solidFill>
                  <a:srgbClr val="C00000"/>
                </a:solidFill>
              </a:rPr>
              <a:t>HOW</a:t>
            </a:r>
            <a:r>
              <a:rPr lang="en-GB" altLang="en-US" dirty="0">
                <a:solidFill>
                  <a:srgbClr val="FF00FF"/>
                </a:solidFill>
              </a:rPr>
              <a:t> </a:t>
            </a:r>
            <a:r>
              <a:rPr lang="en-GB" altLang="en-US" dirty="0"/>
              <a:t>you fill the form in order to help them make these comments!)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04"/>
    </mc:Choice>
    <mc:Fallback xmlns="">
      <p:transition spd="slow" advTm="38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27088" y="908050"/>
            <a:ext cx="7777162" cy="898525"/>
          </a:xfrm>
        </p:spPr>
        <p:txBody>
          <a:bodyPr/>
          <a:lstStyle/>
          <a:p>
            <a:pPr eaLnBrk="1" hangingPunct="1"/>
            <a:r>
              <a:rPr lang="en-US" altLang="en-US" sz="4000" u="sng">
                <a:solidFill>
                  <a:srgbClr val="C00000"/>
                </a:solidFill>
              </a:rPr>
              <a:t>Deadlines</a:t>
            </a:r>
            <a:endParaRPr lang="en-US" altLang="en-US">
              <a:solidFill>
                <a:srgbClr val="C00000"/>
              </a:solidFill>
            </a:endParaRPr>
          </a:p>
        </p:txBody>
      </p:sp>
      <p:sp>
        <p:nvSpPr>
          <p:cNvPr id="31747" name="Rectangle 3"/>
          <p:cNvSpPr>
            <a:spLocks noGrp="1" noChangeArrowheads="1"/>
          </p:cNvSpPr>
          <p:nvPr>
            <p:ph type="body" sz="half" idx="2"/>
          </p:nvPr>
        </p:nvSpPr>
        <p:spPr>
          <a:xfrm>
            <a:off x="395288" y="2276475"/>
            <a:ext cx="8856662" cy="5949950"/>
          </a:xfrm>
        </p:spPr>
        <p:txBody>
          <a:bodyPr/>
          <a:lstStyle/>
          <a:p>
            <a:pPr eaLnBrk="1" hangingPunct="1">
              <a:lnSpc>
                <a:spcPct val="80000"/>
              </a:lnSpc>
              <a:buFontTx/>
              <a:buNone/>
              <a:defRPr/>
            </a:pPr>
            <a:endParaRPr lang="en-US" altLang="en-US" sz="1800" u="sng" dirty="0">
              <a:solidFill>
                <a:srgbClr val="FF0066"/>
              </a:solidFill>
            </a:endParaRPr>
          </a:p>
          <a:p>
            <a:pPr eaLnBrk="1" hangingPunct="1">
              <a:lnSpc>
                <a:spcPct val="80000"/>
              </a:lnSpc>
              <a:defRPr/>
            </a:pPr>
            <a:r>
              <a:rPr lang="en-US" altLang="en-US" sz="2000" b="1" u="sng" dirty="0"/>
              <a:t>Return to school</a:t>
            </a:r>
            <a:r>
              <a:rPr lang="en-US" altLang="en-US" sz="2000" dirty="0"/>
              <a:t> – initial stages </a:t>
            </a:r>
            <a:r>
              <a:rPr lang="en-US" altLang="en-US" sz="2000" dirty="0" err="1"/>
              <a:t>fo</a:t>
            </a:r>
            <a:r>
              <a:rPr lang="en-US" altLang="en-US" sz="2000" dirty="0"/>
              <a:t> application form completed.</a:t>
            </a:r>
            <a:endParaRPr lang="en-US" altLang="en-US" sz="2000" b="1" u="sng" dirty="0"/>
          </a:p>
          <a:p>
            <a:pPr eaLnBrk="1" hangingPunct="1">
              <a:lnSpc>
                <a:spcPct val="80000"/>
              </a:lnSpc>
              <a:defRPr/>
            </a:pPr>
            <a:r>
              <a:rPr lang="en-US" altLang="en-US" sz="2000" b="1" u="sng" dirty="0"/>
              <a:t>Friday 2</a:t>
            </a:r>
            <a:r>
              <a:rPr lang="en-US" altLang="en-US" sz="2000" b="1" u="sng" baseline="30000" dirty="0"/>
              <a:t>nd</a:t>
            </a:r>
            <a:r>
              <a:rPr lang="en-US" altLang="en-US" sz="2000" b="1" u="sng" dirty="0"/>
              <a:t> September </a:t>
            </a:r>
            <a:r>
              <a:rPr lang="en-US" altLang="en-US" sz="2000" u="sng" dirty="0"/>
              <a:t>-</a:t>
            </a:r>
            <a:r>
              <a:rPr lang="en-US" altLang="en-US" sz="2000" dirty="0"/>
              <a:t> UCAS reference Information’ sheet to Mr Martin</a:t>
            </a:r>
          </a:p>
          <a:p>
            <a:pPr eaLnBrk="1" hangingPunct="1">
              <a:lnSpc>
                <a:spcPct val="80000"/>
              </a:lnSpc>
              <a:defRPr/>
            </a:pPr>
            <a:r>
              <a:rPr lang="en-US" altLang="en-US" sz="2000" b="1" u="sng" dirty="0"/>
              <a:t>Monday 5</a:t>
            </a:r>
            <a:r>
              <a:rPr lang="en-US" altLang="en-US" sz="2000" b="1" u="sng" baseline="30000" dirty="0"/>
              <a:t>th</a:t>
            </a:r>
            <a:r>
              <a:rPr lang="en-US" altLang="en-US" sz="2000" b="1" u="sng" dirty="0"/>
              <a:t> September</a:t>
            </a:r>
            <a:r>
              <a:rPr lang="en-US" altLang="en-US" sz="2000" b="1" dirty="0"/>
              <a:t> </a:t>
            </a:r>
            <a:r>
              <a:rPr lang="en-US" altLang="en-US" sz="2000" dirty="0"/>
              <a:t>- university admissions tests see Mr </a:t>
            </a:r>
            <a:r>
              <a:rPr lang="en-US" altLang="en-US" sz="2000" dirty="0" err="1"/>
              <a:t>McMorris</a:t>
            </a:r>
            <a:r>
              <a:rPr lang="en-US" altLang="en-US" sz="2000" dirty="0"/>
              <a:t>.</a:t>
            </a:r>
            <a:r>
              <a:rPr lang="en-US" altLang="en-US" sz="2000" dirty="0">
                <a:solidFill>
                  <a:schemeClr val="accent2"/>
                </a:solidFill>
              </a:rPr>
              <a:t> </a:t>
            </a:r>
          </a:p>
          <a:p>
            <a:pPr eaLnBrk="1" hangingPunct="1">
              <a:lnSpc>
                <a:spcPct val="80000"/>
              </a:lnSpc>
              <a:defRPr/>
            </a:pPr>
            <a:r>
              <a:rPr lang="en-US" altLang="en-US" sz="2000" b="1" u="sng"/>
              <a:t>14</a:t>
            </a:r>
            <a:r>
              <a:rPr lang="en-US" altLang="en-US" sz="2000" b="1" u="sng" baseline="30000"/>
              <a:t>th</a:t>
            </a:r>
            <a:r>
              <a:rPr lang="en-US" altLang="en-US" sz="2000" b="1" u="sng"/>
              <a:t> </a:t>
            </a:r>
            <a:r>
              <a:rPr lang="en-US" altLang="en-US" sz="2000" b="1" u="sng" dirty="0"/>
              <a:t>September </a:t>
            </a:r>
            <a:r>
              <a:rPr lang="en-US" altLang="en-US" sz="2000" b="1" dirty="0"/>
              <a:t> </a:t>
            </a:r>
            <a:r>
              <a:rPr lang="en-US" altLang="en-US" sz="2000" dirty="0"/>
              <a:t>- you will know which member of staff is looking after you for your personal statement and application guidance.</a:t>
            </a:r>
            <a:r>
              <a:rPr lang="en-US" altLang="en-US" sz="2000" dirty="0">
                <a:solidFill>
                  <a:schemeClr val="accent2"/>
                </a:solidFill>
              </a:rPr>
              <a:t> </a:t>
            </a:r>
          </a:p>
          <a:p>
            <a:pPr eaLnBrk="1" hangingPunct="1">
              <a:lnSpc>
                <a:spcPct val="80000"/>
              </a:lnSpc>
              <a:defRPr/>
            </a:pPr>
            <a:r>
              <a:rPr lang="en-US" altLang="en-US" sz="2000" b="1" u="sng" dirty="0"/>
              <a:t>16</a:t>
            </a:r>
            <a:r>
              <a:rPr lang="en-US" altLang="en-US" sz="2000" b="1" u="sng" baseline="30000" dirty="0"/>
              <a:t>th</a:t>
            </a:r>
            <a:r>
              <a:rPr lang="en-US" altLang="en-US" sz="2000" b="1" u="sng" dirty="0"/>
              <a:t> September</a:t>
            </a:r>
            <a:r>
              <a:rPr lang="en-US" altLang="en-US" sz="2000" b="1" dirty="0"/>
              <a:t> </a:t>
            </a:r>
            <a:r>
              <a:rPr lang="en-US" altLang="en-US" sz="2000" dirty="0"/>
              <a:t>- Personal Statement handed in to your UCAS teacher.</a:t>
            </a:r>
          </a:p>
          <a:p>
            <a:pPr eaLnBrk="1" hangingPunct="1">
              <a:lnSpc>
                <a:spcPct val="80000"/>
              </a:lnSpc>
              <a:defRPr/>
            </a:pPr>
            <a:r>
              <a:rPr lang="en-US" altLang="en-US" sz="2000" i="1" dirty="0"/>
              <a:t>(FYI- by this stage, all of your AS teachers will have completed their references on you and handed them over to the UCAS staff, who will begin working on writing your UCAS reference, which you will see before your form is sent to UCAS)</a:t>
            </a:r>
            <a:endParaRPr lang="en-US" altLang="en-US" sz="2000" dirty="0"/>
          </a:p>
          <a:p>
            <a:pPr eaLnBrk="1" hangingPunct="1">
              <a:lnSpc>
                <a:spcPct val="80000"/>
              </a:lnSpc>
              <a:defRPr/>
            </a:pPr>
            <a:r>
              <a:rPr lang="en-US" altLang="en-US" sz="2000" b="1" u="sng" dirty="0"/>
              <a:t>23</a:t>
            </a:r>
            <a:r>
              <a:rPr lang="en-US" altLang="en-US" sz="2000" b="1" u="sng" baseline="30000" dirty="0"/>
              <a:t>rd</a:t>
            </a:r>
            <a:r>
              <a:rPr lang="en-US" altLang="en-US" sz="2000" b="1" u="sng" dirty="0"/>
              <a:t> September</a:t>
            </a:r>
            <a:r>
              <a:rPr lang="en-US" altLang="en-US" sz="2000" b="1" dirty="0"/>
              <a:t> </a:t>
            </a:r>
            <a:r>
              <a:rPr lang="en-US" altLang="en-US" sz="2000" dirty="0"/>
              <a:t>– </a:t>
            </a:r>
            <a:r>
              <a:rPr lang="en-US" altLang="en-US" sz="2000" dirty="0" err="1"/>
              <a:t>Uni</a:t>
            </a:r>
            <a:r>
              <a:rPr lang="en-US" altLang="en-US" sz="2000" dirty="0"/>
              <a:t> choices added to your form and final draft of your personal statement completed.</a:t>
            </a:r>
          </a:p>
          <a:p>
            <a:pPr eaLnBrk="1" hangingPunct="1">
              <a:lnSpc>
                <a:spcPct val="80000"/>
              </a:lnSpc>
              <a:defRPr/>
            </a:pPr>
            <a:r>
              <a:rPr lang="en-US" altLang="en-US" sz="2000" dirty="0"/>
              <a:t>Personal interview </a:t>
            </a:r>
            <a:r>
              <a:rPr lang="en-US" altLang="en-US" sz="2000" u="sng" dirty="0"/>
              <a:t>(29</a:t>
            </a:r>
            <a:r>
              <a:rPr lang="en-US" altLang="en-US" sz="2000" u="sng" baseline="30000" dirty="0"/>
              <a:t>th</a:t>
            </a:r>
            <a:r>
              <a:rPr lang="en-US" altLang="en-US" sz="2000" u="sng" dirty="0"/>
              <a:t> Sept – 7</a:t>
            </a:r>
            <a:r>
              <a:rPr lang="en-US" altLang="en-US" sz="2000" u="sng" baseline="30000" dirty="0"/>
              <a:t>th</a:t>
            </a:r>
            <a:r>
              <a:rPr lang="en-US" altLang="en-US" sz="2000" u="sng" dirty="0"/>
              <a:t> Oct)</a:t>
            </a:r>
            <a:r>
              <a:rPr lang="en-US" altLang="en-US" sz="2000" dirty="0"/>
              <a:t>.</a:t>
            </a:r>
          </a:p>
          <a:p>
            <a:pPr marL="0" indent="0" eaLnBrk="1" hangingPunct="1">
              <a:lnSpc>
                <a:spcPct val="80000"/>
              </a:lnSpc>
              <a:buFont typeface="Wingdings" panose="05000000000000000000" pitchFamily="2" charset="2"/>
              <a:buNone/>
              <a:defRPr/>
            </a:pPr>
            <a:endParaRPr lang="en-US" altLang="en-US" sz="2000" dirty="0"/>
          </a:p>
          <a:p>
            <a:pPr algn="just" eaLnBrk="1" hangingPunct="1">
              <a:lnSpc>
                <a:spcPct val="80000"/>
              </a:lnSpc>
              <a:defRPr/>
            </a:pPr>
            <a:r>
              <a:rPr lang="en-GB" altLang="en-US" sz="2000" b="1" u="sng" dirty="0"/>
              <a:t>YOUR COMPLETION DEADLINE IS FRIDAY 21</a:t>
            </a:r>
            <a:r>
              <a:rPr lang="en-GB" altLang="en-US" sz="2000" b="1" u="sng" baseline="30000" dirty="0"/>
              <a:t>st</a:t>
            </a:r>
            <a:r>
              <a:rPr lang="en-GB" altLang="en-US" sz="2000" b="1" u="sng" dirty="0"/>
              <a:t> October 2022.</a:t>
            </a:r>
            <a:endParaRPr lang="en-US" altLang="en-US" sz="2000" b="1" u="sn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578"/>
    </mc:Choice>
    <mc:Fallback xmlns="">
      <p:transition spd="slow" advTm="10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a:t>The Basics</a:t>
            </a:r>
            <a:endParaRPr lang="en-GB" altLang="en-US"/>
          </a:p>
        </p:txBody>
      </p:sp>
      <p:sp>
        <p:nvSpPr>
          <p:cNvPr id="5123" name="Rectangle 3"/>
          <p:cNvSpPr>
            <a:spLocks noGrp="1" noChangeArrowheads="1"/>
          </p:cNvSpPr>
          <p:nvPr>
            <p:ph type="body" idx="1"/>
          </p:nvPr>
        </p:nvSpPr>
        <p:spPr>
          <a:xfrm>
            <a:off x="762000" y="2362200"/>
            <a:ext cx="8382000" cy="4191000"/>
          </a:xfrm>
        </p:spPr>
        <p:txBody>
          <a:bodyPr/>
          <a:lstStyle/>
          <a:p>
            <a:pPr eaLnBrk="1" hangingPunct="1"/>
            <a:r>
              <a:rPr lang="en-US" altLang="en-US" dirty="0"/>
              <a:t>2020 – 559,030 applicants to UCAS</a:t>
            </a:r>
          </a:p>
          <a:p>
            <a:pPr eaLnBrk="1" hangingPunct="1"/>
            <a:r>
              <a:rPr lang="en-US" altLang="en-US" dirty="0"/>
              <a:t>2021 – 561,420 applicants to UCAS</a:t>
            </a:r>
          </a:p>
          <a:p>
            <a:pPr eaLnBrk="1" hangingPunct="1"/>
            <a:r>
              <a:rPr lang="en-US" altLang="en-US" dirty="0"/>
              <a:t>Many </a:t>
            </a:r>
            <a:r>
              <a:rPr lang="en-US" altLang="en-US" dirty="0" err="1"/>
              <a:t>uni’s</a:t>
            </a:r>
            <a:r>
              <a:rPr lang="en-US" altLang="en-US" dirty="0"/>
              <a:t>/courses ‘weight’ applicants by PS</a:t>
            </a:r>
          </a:p>
          <a:p>
            <a:pPr eaLnBrk="1" hangingPunct="1">
              <a:buFont typeface="Wingdings" panose="05000000000000000000" pitchFamily="2" charset="2"/>
              <a:buNone/>
            </a:pPr>
            <a:endParaRPr lang="en-US" altLang="en-US" dirty="0"/>
          </a:p>
          <a:p>
            <a:pPr eaLnBrk="1" hangingPunct="1"/>
            <a:r>
              <a:rPr lang="en-US" altLang="en-US" dirty="0"/>
              <a:t>ENSURE YOU STAND OUT FROM THE CROWD!!!</a:t>
            </a:r>
          </a:p>
          <a:p>
            <a:pPr eaLnBrk="1" hangingPunct="1"/>
            <a:r>
              <a:rPr lang="en-US" altLang="en-US" dirty="0"/>
              <a:t>4000 characters/47 lines (approx. 600 words) to demonstrate suitability and show enthusiasm and commitment</a:t>
            </a:r>
            <a:endParaRPr lang="en-GB" altLang="en-US" dirty="0"/>
          </a:p>
        </p:txBody>
      </p:sp>
      <p:pic>
        <p:nvPicPr>
          <p:cNvPr id="5124" name="Picture 4" descr="spectrum-communications-if-theres-a-way-to-stand-out-well-find-it-small-37677"/>
          <p:cNvPicPr>
            <a:picLocks noChangeAspect="1" noChangeArrowheads="1"/>
          </p:cNvPicPr>
          <p:nvPr/>
        </p:nvPicPr>
        <p:blipFill>
          <a:blip r:embed="rId4">
            <a:extLst>
              <a:ext uri="{28A0092B-C50C-407E-A947-70E740481C1C}">
                <a14:useLocalDpi xmlns:a14="http://schemas.microsoft.com/office/drawing/2010/main" val="0"/>
              </a:ext>
            </a:extLst>
          </a:blip>
          <a:srcRect t="32803" b="29604"/>
          <a:stretch>
            <a:fillRect/>
          </a:stretch>
        </p:blipFill>
        <p:spPr bwMode="auto">
          <a:xfrm>
            <a:off x="6019800" y="0"/>
            <a:ext cx="31242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700"/>
    </mc:Choice>
    <mc:Fallback xmlns="">
      <p:transition spd="slow" advTm="9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l="7160" t="10101" r="8840" b="16595"/>
          <a:stretch/>
        </p:blipFill>
        <p:spPr>
          <a:xfrm>
            <a:off x="1935452" y="2806308"/>
            <a:ext cx="5685846" cy="3969533"/>
          </a:xfrm>
          <a:prstGeom prst="rect">
            <a:avLst/>
          </a:prstGeom>
        </p:spPr>
      </p:pic>
      <p:sp>
        <p:nvSpPr>
          <p:cNvPr id="6147" name="Rectangle 2"/>
          <p:cNvSpPr>
            <a:spLocks noGrp="1" noChangeArrowheads="1"/>
          </p:cNvSpPr>
          <p:nvPr>
            <p:ph type="title"/>
          </p:nvPr>
        </p:nvSpPr>
        <p:spPr>
          <a:xfrm>
            <a:off x="900113" y="762000"/>
            <a:ext cx="8001000" cy="1143000"/>
          </a:xfrm>
        </p:spPr>
        <p:txBody>
          <a:bodyPr/>
          <a:lstStyle/>
          <a:p>
            <a:pPr eaLnBrk="1" hangingPunct="1"/>
            <a:r>
              <a:rPr lang="en-US" altLang="en-US"/>
              <a:t>Before Writing your PS</a:t>
            </a:r>
            <a:endParaRPr lang="en-GB" altLang="en-US"/>
          </a:p>
        </p:txBody>
      </p:sp>
      <p:sp>
        <p:nvSpPr>
          <p:cNvPr id="6148" name="Rectangle 3"/>
          <p:cNvSpPr>
            <a:spLocks noGrp="1" noChangeArrowheads="1"/>
          </p:cNvSpPr>
          <p:nvPr>
            <p:ph type="body" idx="1"/>
          </p:nvPr>
        </p:nvSpPr>
        <p:spPr>
          <a:xfrm>
            <a:off x="914400" y="2362200"/>
            <a:ext cx="8001000" cy="1752600"/>
          </a:xfrm>
        </p:spPr>
        <p:txBody>
          <a:bodyPr/>
          <a:lstStyle/>
          <a:p>
            <a:pPr eaLnBrk="1" hangingPunct="1"/>
            <a:r>
              <a:rPr lang="en-US" altLang="en-US"/>
              <a:t>Refer to UCAS and university site…</a:t>
            </a:r>
            <a:endParaRPr lang="en-GB" altLang="en-US"/>
          </a:p>
        </p:txBody>
      </p:sp>
      <p:sp>
        <p:nvSpPr>
          <p:cNvPr id="6150" name="Oval 5"/>
          <p:cNvSpPr>
            <a:spLocks noChangeArrowheads="1"/>
          </p:cNvSpPr>
          <p:nvPr/>
        </p:nvSpPr>
        <p:spPr bwMode="auto">
          <a:xfrm>
            <a:off x="1619672" y="4725144"/>
            <a:ext cx="1512168" cy="432048"/>
          </a:xfrm>
          <a:prstGeom prst="ellipse">
            <a:avLst/>
          </a:prstGeom>
          <a:noFill/>
          <a:ln w="635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8" name="Oval 5"/>
          <p:cNvSpPr>
            <a:spLocks noChangeArrowheads="1"/>
          </p:cNvSpPr>
          <p:nvPr/>
        </p:nvSpPr>
        <p:spPr bwMode="auto">
          <a:xfrm>
            <a:off x="2699792" y="3789040"/>
            <a:ext cx="3672408" cy="936104"/>
          </a:xfrm>
          <a:prstGeom prst="ellipse">
            <a:avLst/>
          </a:prstGeom>
          <a:noFill/>
          <a:ln w="635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3971"/>
    </mc:Choice>
    <mc:Fallback xmlns="">
      <p:transition spd="slow" advTm="4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a:t>Planning Your PS</a:t>
            </a:r>
            <a:endParaRPr lang="en-GB" altLang="en-US"/>
          </a:p>
        </p:txBody>
      </p:sp>
      <p:sp>
        <p:nvSpPr>
          <p:cNvPr id="6147" name="Rectangle 3"/>
          <p:cNvSpPr>
            <a:spLocks noGrp="1" noChangeArrowheads="1"/>
          </p:cNvSpPr>
          <p:nvPr>
            <p:ph type="body" idx="1"/>
          </p:nvPr>
        </p:nvSpPr>
        <p:spPr>
          <a:xfrm>
            <a:off x="827088" y="2362200"/>
            <a:ext cx="4176712" cy="4306888"/>
          </a:xfrm>
        </p:spPr>
        <p:txBody>
          <a:bodyPr/>
          <a:lstStyle/>
          <a:p>
            <a:pPr eaLnBrk="1" hangingPunct="1">
              <a:lnSpc>
                <a:spcPct val="90000"/>
              </a:lnSpc>
              <a:defRPr/>
            </a:pPr>
            <a:r>
              <a:rPr lang="en-US" altLang="en-US" dirty="0"/>
              <a:t>Key Questions:</a:t>
            </a:r>
          </a:p>
          <a:p>
            <a:pPr marL="0" indent="0" eaLnBrk="1" hangingPunct="1">
              <a:lnSpc>
                <a:spcPct val="90000"/>
              </a:lnSpc>
              <a:buFont typeface="Wingdings" panose="05000000000000000000" pitchFamily="2" charset="2"/>
              <a:buNone/>
              <a:defRPr/>
            </a:pPr>
            <a:endParaRPr lang="en-US" altLang="en-US" dirty="0"/>
          </a:p>
          <a:p>
            <a:pPr marL="358775" indent="-358775" eaLnBrk="1" hangingPunct="1">
              <a:lnSpc>
                <a:spcPct val="90000"/>
              </a:lnSpc>
              <a:buFont typeface="+mj-lt"/>
              <a:buAutoNum type="arabicPeriod"/>
              <a:defRPr/>
            </a:pPr>
            <a:r>
              <a:rPr lang="en-US" altLang="en-US" dirty="0"/>
              <a:t>Why are you applying?</a:t>
            </a:r>
          </a:p>
          <a:p>
            <a:pPr marL="358775" indent="-358775" eaLnBrk="1" hangingPunct="1">
              <a:lnSpc>
                <a:spcPct val="90000"/>
              </a:lnSpc>
              <a:buFont typeface="+mj-lt"/>
              <a:buAutoNum type="arabicPeriod"/>
              <a:defRPr/>
            </a:pPr>
            <a:endParaRPr lang="en-US" altLang="en-US" dirty="0"/>
          </a:p>
          <a:p>
            <a:pPr marL="358775" indent="-358775" eaLnBrk="1" hangingPunct="1">
              <a:lnSpc>
                <a:spcPct val="90000"/>
              </a:lnSpc>
              <a:buFont typeface="+mj-lt"/>
              <a:buAutoNum type="arabicPeriod"/>
              <a:defRPr/>
            </a:pPr>
            <a:r>
              <a:rPr lang="en-US" altLang="en-US" dirty="0"/>
              <a:t>What makes you suitable?</a:t>
            </a:r>
          </a:p>
          <a:p>
            <a:pPr marL="358775" indent="-358775" eaLnBrk="1" hangingPunct="1">
              <a:lnSpc>
                <a:spcPct val="90000"/>
              </a:lnSpc>
              <a:buFont typeface="+mj-lt"/>
              <a:buAutoNum type="arabicPeriod"/>
              <a:defRPr/>
            </a:pPr>
            <a:endParaRPr lang="en-US" altLang="en-US" dirty="0"/>
          </a:p>
          <a:p>
            <a:pPr marL="358775" indent="-358775" eaLnBrk="1" hangingPunct="1">
              <a:lnSpc>
                <a:spcPct val="90000"/>
              </a:lnSpc>
              <a:buFont typeface="+mj-lt"/>
              <a:buAutoNum type="arabicPeriod"/>
              <a:defRPr/>
            </a:pPr>
            <a:r>
              <a:rPr lang="en-US" altLang="en-US" dirty="0"/>
              <a:t>Which of your skills and experiences are most relevant?</a:t>
            </a:r>
            <a:endParaRPr lang="en-GB" altLang="en-US" dirty="0"/>
          </a:p>
        </p:txBody>
      </p:sp>
      <p:pic>
        <p:nvPicPr>
          <p:cNvPr id="7172" name="Picture 8" descr="Organize-and-Plan"/>
          <p:cNvPicPr>
            <a:picLocks noChangeAspect="1" noChangeArrowheads="1"/>
          </p:cNvPicPr>
          <p:nvPr/>
        </p:nvPicPr>
        <p:blipFill>
          <a:blip r:embed="rId5">
            <a:extLst>
              <a:ext uri="{28A0092B-C50C-407E-A947-70E740481C1C}">
                <a14:useLocalDpi xmlns:a14="http://schemas.microsoft.com/office/drawing/2010/main" val="0"/>
              </a:ext>
            </a:extLst>
          </a:blip>
          <a:srcRect b="3030"/>
          <a:stretch>
            <a:fillRect/>
          </a:stretch>
        </p:blipFill>
        <p:spPr bwMode="auto">
          <a:xfrm>
            <a:off x="6400800" y="152400"/>
            <a:ext cx="251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5219700" y="2438400"/>
            <a:ext cx="3695700" cy="430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eaLnBrk="1" hangingPunct="1">
              <a:lnSpc>
                <a:spcPct val="90000"/>
              </a:lnSpc>
              <a:defRPr/>
            </a:pPr>
            <a:r>
              <a:rPr lang="en-US" altLang="en-US" kern="0" dirty="0">
                <a:hlinkClick r:id="rId6"/>
              </a:rPr>
              <a:t>Do a mind map</a:t>
            </a:r>
            <a:endParaRPr lang="en-US" altLang="en-US" kern="0" dirty="0"/>
          </a:p>
          <a:p>
            <a:pPr eaLnBrk="1" hangingPunct="1">
              <a:lnSpc>
                <a:spcPct val="90000"/>
              </a:lnSpc>
              <a:defRPr/>
            </a:pPr>
            <a:endParaRPr lang="en-US" altLang="en-US" kern="0" dirty="0"/>
          </a:p>
          <a:p>
            <a:pPr eaLnBrk="1" hangingPunct="1">
              <a:lnSpc>
                <a:spcPct val="90000"/>
              </a:lnSpc>
              <a:defRPr/>
            </a:pPr>
            <a:r>
              <a:rPr lang="en-US" altLang="en-US" kern="0" dirty="0"/>
              <a:t>Complete the UCAS ‘scaffolding’ document</a:t>
            </a:r>
          </a:p>
          <a:p>
            <a:pPr eaLnBrk="1" hangingPunct="1">
              <a:lnSpc>
                <a:spcPct val="90000"/>
              </a:lnSpc>
              <a:defRPr/>
            </a:pPr>
            <a:endParaRPr lang="en-US" altLang="en-US" kern="0" dirty="0"/>
          </a:p>
          <a:p>
            <a:pPr eaLnBrk="1" hangingPunct="1">
              <a:lnSpc>
                <a:spcPct val="90000"/>
              </a:lnSpc>
              <a:defRPr/>
            </a:pPr>
            <a:r>
              <a:rPr lang="en-US" altLang="en-US" kern="0" dirty="0"/>
              <a:t>Draft should be double-line spacing</a:t>
            </a:r>
            <a:endParaRPr lang="en-GB" altLang="en-US" kern="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321"/>
    </mc:Choice>
    <mc:Fallback xmlns="">
      <p:transition spd="slow" advTm="3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6147" grpId="0" build="allAtOnce"/>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l="14063" t="11458" r="34375" b="7196"/>
          <a:stretch>
            <a:fillRect/>
          </a:stretch>
        </p:blipFill>
        <p:spPr bwMode="auto">
          <a:xfrm>
            <a:off x="0" y="0"/>
            <a:ext cx="57959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5791200" y="13716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endParaRPr lang="en-US" altLang="en-US" sz="2400">
              <a:latin typeface="Times New Roman" panose="02020603050405020304" pitchFamily="18" charset="0"/>
            </a:endParaRPr>
          </a:p>
        </p:txBody>
      </p:sp>
      <p:sp>
        <p:nvSpPr>
          <p:cNvPr id="8196" name="Text Box 4"/>
          <p:cNvSpPr txBox="1">
            <a:spLocks noChangeArrowheads="1"/>
          </p:cNvSpPr>
          <p:nvPr/>
        </p:nvSpPr>
        <p:spPr bwMode="auto">
          <a:xfrm>
            <a:off x="5791200" y="1524000"/>
            <a:ext cx="2819400" cy="41084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50000"/>
              </a:spcBef>
              <a:buClrTx/>
              <a:buSzTx/>
              <a:buFontTx/>
              <a:buNone/>
            </a:pPr>
            <a:r>
              <a:rPr lang="en-US" altLang="en-US" sz="2400">
                <a:latin typeface="Times New Roman" panose="02020603050405020304" pitchFamily="18" charset="0"/>
              </a:rPr>
              <a:t>Complete these sections:</a:t>
            </a:r>
          </a:p>
          <a:p>
            <a:pPr eaLnBrk="1" hangingPunct="1">
              <a:spcBef>
                <a:spcPct val="50000"/>
              </a:spcBef>
              <a:buClrTx/>
              <a:buSzTx/>
              <a:buFontTx/>
              <a:buNone/>
            </a:pPr>
            <a:r>
              <a:rPr lang="en-US" altLang="en-US" sz="2400">
                <a:latin typeface="Times New Roman" panose="02020603050405020304" pitchFamily="18" charset="0"/>
              </a:rPr>
              <a:t>e.g.</a:t>
            </a:r>
          </a:p>
          <a:p>
            <a:pPr eaLnBrk="1" hangingPunct="1">
              <a:spcBef>
                <a:spcPct val="50000"/>
              </a:spcBef>
              <a:buClrTx/>
              <a:buSzTx/>
              <a:buFontTx/>
              <a:buNone/>
            </a:pPr>
            <a:r>
              <a:rPr lang="en-US" altLang="en-US" sz="2400">
                <a:latin typeface="Times New Roman" panose="02020603050405020304" pitchFamily="18" charset="0"/>
              </a:rPr>
              <a:t>Why applying?</a:t>
            </a:r>
          </a:p>
          <a:p>
            <a:pPr eaLnBrk="1" hangingPunct="1">
              <a:spcBef>
                <a:spcPct val="50000"/>
              </a:spcBef>
              <a:buClrTx/>
              <a:buSzTx/>
              <a:buFontTx/>
              <a:buNone/>
            </a:pPr>
            <a:r>
              <a:rPr lang="en-US" altLang="en-US" sz="2400">
                <a:latin typeface="Times New Roman" panose="02020603050405020304" pitchFamily="18" charset="0"/>
              </a:rPr>
              <a:t>Why interested?</a:t>
            </a:r>
          </a:p>
          <a:p>
            <a:pPr eaLnBrk="1" hangingPunct="1">
              <a:spcBef>
                <a:spcPct val="50000"/>
              </a:spcBef>
              <a:buClrTx/>
              <a:buSzTx/>
              <a:buFontTx/>
              <a:buNone/>
            </a:pPr>
            <a:r>
              <a:rPr lang="en-US" altLang="en-US" sz="2400">
                <a:latin typeface="Times New Roman" panose="02020603050405020304" pitchFamily="18" charset="0"/>
              </a:rPr>
              <a:t>Why a good student?</a:t>
            </a:r>
          </a:p>
          <a:p>
            <a:pPr eaLnBrk="1" hangingPunct="1">
              <a:spcBef>
                <a:spcPct val="50000"/>
              </a:spcBef>
              <a:buClrTx/>
              <a:buSzTx/>
              <a:buFontTx/>
              <a:buNone/>
            </a:pPr>
            <a:r>
              <a:rPr lang="en-US" altLang="en-US" sz="2400">
                <a:latin typeface="Times New Roman" panose="02020603050405020304" pitchFamily="18" charset="0"/>
              </a:rPr>
              <a:t>etc</a:t>
            </a:r>
          </a:p>
          <a:p>
            <a:pPr eaLnBrk="1" hangingPunct="1">
              <a:spcBef>
                <a:spcPct val="50000"/>
              </a:spcBef>
              <a:buClrTx/>
              <a:buSzTx/>
              <a:buFontTx/>
              <a:buNone/>
            </a:pPr>
            <a:r>
              <a:rPr lang="en-US" altLang="en-US" sz="2400">
                <a:latin typeface="Times New Roman" panose="02020603050405020304" pitchFamily="18" charset="0"/>
              </a:rPr>
              <a:t>etc</a:t>
            </a:r>
            <a:endParaRPr lang="en-GB" altLang="en-US" sz="2400">
              <a:latin typeface="Times New Roman" panose="02020603050405020304" pitchFamily="18" charset="0"/>
            </a:endParaRPr>
          </a:p>
        </p:txBody>
      </p:sp>
      <p:sp>
        <p:nvSpPr>
          <p:cNvPr id="8197" name="Line 5"/>
          <p:cNvSpPr>
            <a:spLocks noChangeShapeType="1"/>
          </p:cNvSpPr>
          <p:nvPr/>
        </p:nvSpPr>
        <p:spPr bwMode="auto">
          <a:xfrm flipH="1">
            <a:off x="2819400" y="2133600"/>
            <a:ext cx="2971800" cy="1066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8198" name="Line 6"/>
          <p:cNvSpPr>
            <a:spLocks noChangeShapeType="1"/>
          </p:cNvSpPr>
          <p:nvPr/>
        </p:nvSpPr>
        <p:spPr bwMode="auto">
          <a:xfrm flipH="1">
            <a:off x="2667000" y="2286000"/>
            <a:ext cx="3124200" cy="2438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8199" name="Line 7"/>
          <p:cNvSpPr>
            <a:spLocks noChangeShapeType="1"/>
          </p:cNvSpPr>
          <p:nvPr/>
        </p:nvSpPr>
        <p:spPr bwMode="auto">
          <a:xfrm flipH="1">
            <a:off x="4114800" y="2362200"/>
            <a:ext cx="1752600" cy="3733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00"/>
    </mc:Choice>
    <mc:Fallback xmlns="">
      <p:transition spd="slow" advTm="2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t>Structure</a:t>
            </a:r>
            <a:endParaRPr lang="en-GB" altLang="en-US"/>
          </a:p>
        </p:txBody>
      </p:sp>
      <p:sp>
        <p:nvSpPr>
          <p:cNvPr id="9219" name="Rectangle 3"/>
          <p:cNvSpPr>
            <a:spLocks noGrp="1" noChangeArrowheads="1"/>
          </p:cNvSpPr>
          <p:nvPr>
            <p:ph type="body" idx="1"/>
          </p:nvPr>
        </p:nvSpPr>
        <p:spPr>
          <a:xfrm>
            <a:off x="914400" y="2362200"/>
            <a:ext cx="8001000" cy="4267200"/>
          </a:xfrm>
        </p:spPr>
        <p:txBody>
          <a:bodyPr/>
          <a:lstStyle/>
          <a:p>
            <a:pPr eaLnBrk="1" hangingPunct="1">
              <a:lnSpc>
                <a:spcPct val="90000"/>
              </a:lnSpc>
            </a:pPr>
            <a:r>
              <a:rPr lang="en-US" altLang="en-US" dirty="0"/>
              <a:t>P1 – Introduction/Motivation</a:t>
            </a:r>
          </a:p>
          <a:p>
            <a:pPr eaLnBrk="1" hangingPunct="1">
              <a:lnSpc>
                <a:spcPct val="90000"/>
              </a:lnSpc>
            </a:pPr>
            <a:r>
              <a:rPr lang="en-US" altLang="en-US" dirty="0"/>
              <a:t>P2 – 1</a:t>
            </a:r>
            <a:r>
              <a:rPr lang="en-US" altLang="en-US" baseline="30000" dirty="0"/>
              <a:t>st</a:t>
            </a:r>
            <a:r>
              <a:rPr lang="en-US" altLang="en-US" dirty="0"/>
              <a:t> A-Level</a:t>
            </a:r>
          </a:p>
          <a:p>
            <a:pPr eaLnBrk="1" hangingPunct="1">
              <a:lnSpc>
                <a:spcPct val="90000"/>
              </a:lnSpc>
            </a:pPr>
            <a:r>
              <a:rPr lang="en-US" altLang="en-US" dirty="0"/>
              <a:t>P3 – 2</a:t>
            </a:r>
            <a:r>
              <a:rPr lang="en-US" altLang="en-US" baseline="30000" dirty="0"/>
              <a:t>nd</a:t>
            </a:r>
            <a:r>
              <a:rPr lang="en-US" altLang="en-US" dirty="0"/>
              <a:t> A-Level</a:t>
            </a:r>
          </a:p>
          <a:p>
            <a:pPr eaLnBrk="1" hangingPunct="1">
              <a:lnSpc>
                <a:spcPct val="90000"/>
              </a:lnSpc>
            </a:pPr>
            <a:r>
              <a:rPr lang="en-US" altLang="en-US" dirty="0"/>
              <a:t>P4 – 3</a:t>
            </a:r>
            <a:r>
              <a:rPr lang="en-US" altLang="en-US" baseline="30000" dirty="0"/>
              <a:t>rd</a:t>
            </a:r>
            <a:r>
              <a:rPr lang="en-US" altLang="en-US" dirty="0"/>
              <a:t> A-Level</a:t>
            </a:r>
          </a:p>
          <a:p>
            <a:pPr eaLnBrk="1" hangingPunct="1">
              <a:lnSpc>
                <a:spcPct val="90000"/>
              </a:lnSpc>
            </a:pPr>
            <a:r>
              <a:rPr lang="en-US" altLang="en-US" dirty="0"/>
              <a:t>P5 – 4</a:t>
            </a:r>
            <a:r>
              <a:rPr lang="en-US" altLang="en-US" baseline="30000" dirty="0"/>
              <a:t>th</a:t>
            </a:r>
            <a:r>
              <a:rPr lang="en-US" altLang="en-US" dirty="0"/>
              <a:t> A-Level??</a:t>
            </a:r>
          </a:p>
          <a:p>
            <a:pPr eaLnBrk="1" hangingPunct="1">
              <a:lnSpc>
                <a:spcPct val="90000"/>
              </a:lnSpc>
            </a:pPr>
            <a:r>
              <a:rPr lang="en-US" altLang="en-US" dirty="0"/>
              <a:t>P6 – Work Experience</a:t>
            </a:r>
          </a:p>
          <a:p>
            <a:pPr eaLnBrk="1" hangingPunct="1">
              <a:lnSpc>
                <a:spcPct val="90000"/>
              </a:lnSpc>
            </a:pPr>
            <a:r>
              <a:rPr lang="en-US" altLang="en-US" dirty="0"/>
              <a:t>P7 – Extra Curricular (</a:t>
            </a:r>
            <a:r>
              <a:rPr lang="en-US" altLang="en-US" dirty="0" err="1"/>
              <a:t>inc</a:t>
            </a:r>
            <a:r>
              <a:rPr lang="en-US" altLang="en-US" dirty="0"/>
              <a:t> </a:t>
            </a:r>
            <a:r>
              <a:rPr lang="en-US" altLang="en-US" dirty="0" err="1"/>
              <a:t>resp’s</a:t>
            </a:r>
            <a:r>
              <a:rPr lang="en-US" altLang="en-US" dirty="0"/>
              <a:t>)</a:t>
            </a:r>
          </a:p>
          <a:p>
            <a:pPr eaLnBrk="1" hangingPunct="1">
              <a:lnSpc>
                <a:spcPct val="90000"/>
              </a:lnSpc>
            </a:pPr>
            <a:r>
              <a:rPr lang="en-US" altLang="en-US" dirty="0"/>
              <a:t>P8 – Hobbies/</a:t>
            </a:r>
            <a:r>
              <a:rPr lang="en-US" altLang="en-US" dirty="0" err="1"/>
              <a:t>Organisations</a:t>
            </a:r>
            <a:endParaRPr lang="en-US" altLang="en-US" dirty="0"/>
          </a:p>
          <a:p>
            <a:pPr eaLnBrk="1" hangingPunct="1">
              <a:lnSpc>
                <a:spcPct val="90000"/>
              </a:lnSpc>
            </a:pPr>
            <a:r>
              <a:rPr lang="en-US" altLang="en-US" dirty="0"/>
              <a:t>P9 – Summary/the real person</a:t>
            </a:r>
            <a:endParaRPr lang="en-GB" altLang="en-US" dirty="0"/>
          </a:p>
        </p:txBody>
      </p:sp>
      <p:pic>
        <p:nvPicPr>
          <p:cNvPr id="9220" name="Picture 4" descr="essay_struct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700213"/>
            <a:ext cx="243840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6" name="TextBox 5">
            <a:extLst>
              <a:ext uri="{FF2B5EF4-FFF2-40B4-BE49-F238E27FC236}">
                <a16:creationId xmlns:a16="http://schemas.microsoft.com/office/drawing/2014/main" id="{92EBB483-BACD-D635-1238-7854F23E79D6}"/>
              </a:ext>
            </a:extLst>
          </p:cNvPr>
          <p:cNvSpPr txBox="1"/>
          <p:nvPr/>
        </p:nvSpPr>
        <p:spPr>
          <a:xfrm>
            <a:off x="3377580" y="0"/>
            <a:ext cx="5652120" cy="1815882"/>
          </a:xfrm>
          <a:prstGeom prst="rect">
            <a:avLst/>
          </a:prstGeom>
          <a:noFill/>
        </p:spPr>
        <p:txBody>
          <a:bodyPr wrap="square" rtlCol="0">
            <a:spAutoFit/>
          </a:bodyPr>
          <a:lstStyle/>
          <a:p>
            <a:r>
              <a:rPr lang="en-GB" sz="2800" b="1" dirty="0">
                <a:solidFill>
                  <a:srgbClr val="00B050"/>
                </a:solidFill>
              </a:rPr>
              <a:t>You are applying to a highly academic course… your personal statement should be roughly 2/3 academic and 1/3 everything else.</a:t>
            </a:r>
          </a:p>
        </p:txBody>
      </p:sp>
    </p:spTree>
  </p:cSld>
  <p:clrMapOvr>
    <a:masterClrMapping/>
  </p:clrMapOvr>
  <mc:AlternateContent xmlns:mc="http://schemas.openxmlformats.org/markup-compatibility/2006" xmlns:p14="http://schemas.microsoft.com/office/powerpoint/2010/main">
    <mc:Choice Requires="p14">
      <p:transition spd="slow" p14:dur="2000" advTm="173711"/>
    </mc:Choice>
    <mc:Fallback xmlns="">
      <p:transition spd="slow" advTm="17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a:t>P1 – Introduction/Motivation</a:t>
            </a:r>
            <a:endParaRPr lang="en-GB" altLang="en-US"/>
          </a:p>
        </p:txBody>
      </p:sp>
      <p:sp>
        <p:nvSpPr>
          <p:cNvPr id="10243" name="Rectangle 3"/>
          <p:cNvSpPr>
            <a:spLocks noGrp="1" noChangeArrowheads="1"/>
          </p:cNvSpPr>
          <p:nvPr>
            <p:ph type="body" idx="1"/>
          </p:nvPr>
        </p:nvSpPr>
        <p:spPr/>
        <p:txBody>
          <a:bodyPr/>
          <a:lstStyle/>
          <a:p>
            <a:pPr eaLnBrk="1" hangingPunct="1">
              <a:lnSpc>
                <a:spcPct val="90000"/>
              </a:lnSpc>
            </a:pPr>
            <a:r>
              <a:rPr lang="en-US" altLang="en-US"/>
              <a:t>DEMONSTRATE INTEREST</a:t>
            </a:r>
          </a:p>
          <a:p>
            <a:pPr eaLnBrk="1" hangingPunct="1">
              <a:lnSpc>
                <a:spcPct val="90000"/>
              </a:lnSpc>
              <a:buFont typeface="Wingdings" panose="05000000000000000000" pitchFamily="2" charset="2"/>
              <a:buNone/>
            </a:pPr>
            <a:endParaRPr lang="en-US" altLang="en-US"/>
          </a:p>
          <a:p>
            <a:pPr eaLnBrk="1" hangingPunct="1">
              <a:lnSpc>
                <a:spcPct val="90000"/>
              </a:lnSpc>
              <a:buFont typeface="Wingdings" panose="05000000000000000000" pitchFamily="2" charset="2"/>
              <a:buNone/>
            </a:pPr>
            <a:r>
              <a:rPr lang="en-US" altLang="en-US"/>
              <a:t>	“I would most like to study the field of International Commercial and Corporate Law.  Although the areas of Criminal Law interest me I would prefer to study an area that will challenge me through large projects and that will allow me to overcome some language barriers”</a:t>
            </a:r>
            <a:endParaRPr lang="en-GB" altLang="en-US"/>
          </a:p>
          <a:p>
            <a:pPr eaLnBrk="1" hangingPunct="1">
              <a:lnSpc>
                <a:spcPct val="90000"/>
              </a:lnSpc>
            </a:pPr>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39"/>
    </mc:Choice>
    <mc:Fallback xmlns="">
      <p:transition spd="slow" advTm="33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a:t>P1 – Introduction/Motivation</a:t>
            </a:r>
            <a:endParaRPr lang="en-GB" altLang="en-US"/>
          </a:p>
        </p:txBody>
      </p:sp>
      <p:sp>
        <p:nvSpPr>
          <p:cNvPr id="11267" name="Rectangle 3"/>
          <p:cNvSpPr>
            <a:spLocks noGrp="1" noChangeArrowheads="1"/>
          </p:cNvSpPr>
          <p:nvPr>
            <p:ph type="body" idx="1"/>
          </p:nvPr>
        </p:nvSpPr>
        <p:spPr/>
        <p:txBody>
          <a:bodyPr/>
          <a:lstStyle/>
          <a:p>
            <a:pPr eaLnBrk="1" hangingPunct="1"/>
            <a:r>
              <a:rPr lang="en-US" altLang="en-US"/>
              <a:t>DEMONSTRATE ENTHUSIASM</a:t>
            </a:r>
          </a:p>
          <a:p>
            <a:pPr eaLnBrk="1" hangingPunct="1"/>
            <a:endParaRPr lang="en-US" altLang="en-US"/>
          </a:p>
          <a:p>
            <a:pPr eaLnBrk="1" hangingPunct="1">
              <a:buFont typeface="Wingdings" panose="05000000000000000000" pitchFamily="2" charset="2"/>
              <a:buNone/>
            </a:pPr>
            <a:r>
              <a:rPr lang="en-US" altLang="en-US"/>
              <a:t>	“I thoroughly enjoy Performing Arts as I get to participate in group activities and get to input creative ideas.  I am presently working on a performance designed for the younger audience in my community…”</a:t>
            </a:r>
            <a:endParaRPr lang="en-GB" altLang="en-US"/>
          </a:p>
          <a:p>
            <a:pPr eaLnBrk="1" hangingPunct="1">
              <a:buFont typeface="Wingdings" panose="05000000000000000000" pitchFamily="2" charset="2"/>
              <a:buNone/>
            </a:pPr>
            <a:endParaRPr lang="en-GB" altLang="en-US"/>
          </a:p>
        </p:txBody>
      </p:sp>
      <p:pic>
        <p:nvPicPr>
          <p:cNvPr id="11268" name="Picture 4" descr="PerformingArts"/>
          <p:cNvPicPr>
            <a:picLocks noChangeAspect="1" noChangeArrowheads="1"/>
          </p:cNvPicPr>
          <p:nvPr/>
        </p:nvPicPr>
        <p:blipFill>
          <a:blip r:embed="rId4">
            <a:extLst>
              <a:ext uri="{28A0092B-C50C-407E-A947-70E740481C1C}">
                <a14:useLocalDpi xmlns:a14="http://schemas.microsoft.com/office/drawing/2010/main" val="0"/>
              </a:ext>
            </a:extLst>
          </a:blip>
          <a:srcRect l="5383" t="12233" r="7402" b="4434"/>
          <a:stretch>
            <a:fillRect/>
          </a:stretch>
        </p:blipFill>
        <p:spPr bwMode="auto">
          <a:xfrm>
            <a:off x="6553200" y="5292725"/>
            <a:ext cx="23622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63"/>
    </mc:Choice>
    <mc:Fallback xmlns="">
      <p:transition spd="slow" advTm="4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P2-5 – A-Levels</a:t>
            </a:r>
            <a:endParaRPr lang="en-GB" altLang="en-US"/>
          </a:p>
        </p:txBody>
      </p:sp>
      <p:sp>
        <p:nvSpPr>
          <p:cNvPr id="12291" name="Rectangle 3"/>
          <p:cNvSpPr>
            <a:spLocks noGrp="1" noChangeArrowheads="1"/>
          </p:cNvSpPr>
          <p:nvPr>
            <p:ph type="body" idx="1"/>
          </p:nvPr>
        </p:nvSpPr>
        <p:spPr>
          <a:xfrm>
            <a:off x="914400" y="2362200"/>
            <a:ext cx="8001000" cy="4343400"/>
          </a:xfrm>
        </p:spPr>
        <p:txBody>
          <a:bodyPr/>
          <a:lstStyle/>
          <a:p>
            <a:pPr eaLnBrk="1" hangingPunct="1">
              <a:lnSpc>
                <a:spcPct val="90000"/>
              </a:lnSpc>
            </a:pPr>
            <a:r>
              <a:rPr lang="en-US" altLang="en-US" sz="2400" dirty="0">
                <a:solidFill>
                  <a:srgbClr val="FF0000"/>
                </a:solidFill>
              </a:rPr>
              <a:t>GENERAL COMMENT</a:t>
            </a:r>
          </a:p>
          <a:p>
            <a:pPr eaLnBrk="1" hangingPunct="1">
              <a:lnSpc>
                <a:spcPct val="90000"/>
              </a:lnSpc>
            </a:pPr>
            <a:r>
              <a:rPr lang="en-US" altLang="en-US" sz="2400" dirty="0">
                <a:solidFill>
                  <a:srgbClr val="00B050"/>
                </a:solidFill>
              </a:rPr>
              <a:t>WHAT YOU ENJOY MOST</a:t>
            </a:r>
          </a:p>
          <a:p>
            <a:pPr eaLnBrk="1" hangingPunct="1">
              <a:lnSpc>
                <a:spcPct val="90000"/>
              </a:lnSpc>
            </a:pPr>
            <a:r>
              <a:rPr lang="en-US" altLang="en-US" sz="2400" b="1" i="1" u="sng" dirty="0">
                <a:solidFill>
                  <a:srgbClr val="7030A0"/>
                </a:solidFill>
              </a:rPr>
              <a:t>MAKE IT RELEVANT </a:t>
            </a:r>
            <a:r>
              <a:rPr lang="en-US" altLang="en-US" sz="2400" dirty="0">
                <a:solidFill>
                  <a:srgbClr val="7030A0"/>
                </a:solidFill>
              </a:rPr>
              <a:t>TO THE COURSE/UNI LIFE</a:t>
            </a:r>
          </a:p>
          <a:p>
            <a:pPr eaLnBrk="1" hangingPunct="1">
              <a:lnSpc>
                <a:spcPct val="90000"/>
              </a:lnSpc>
            </a:pPr>
            <a:endParaRPr lang="en-US" altLang="en-US" sz="2400" dirty="0"/>
          </a:p>
          <a:p>
            <a:pPr eaLnBrk="1" hangingPunct="1">
              <a:lnSpc>
                <a:spcPct val="90000"/>
              </a:lnSpc>
            </a:pPr>
            <a:r>
              <a:rPr lang="en-US" altLang="en-US" sz="2400" dirty="0">
                <a:solidFill>
                  <a:srgbClr val="002060"/>
                </a:solidFill>
              </a:rPr>
              <a:t>Application for Early Primary Education degree:</a:t>
            </a:r>
          </a:p>
          <a:p>
            <a:pPr eaLnBrk="1" hangingPunct="1">
              <a:lnSpc>
                <a:spcPct val="90000"/>
              </a:lnSpc>
              <a:buFont typeface="Wingdings" panose="05000000000000000000" pitchFamily="2" charset="2"/>
              <a:buNone/>
            </a:pPr>
            <a:r>
              <a:rPr lang="en-US" altLang="en-US" sz="2400" dirty="0"/>
              <a:t>	“</a:t>
            </a:r>
            <a:r>
              <a:rPr lang="en-US" altLang="en-US" sz="2400" dirty="0">
                <a:solidFill>
                  <a:srgbClr val="FF0000"/>
                </a:solidFill>
              </a:rPr>
              <a:t>My favorite module whilst studying Sociology was Education.  </a:t>
            </a:r>
            <a:r>
              <a:rPr lang="en-US" altLang="en-US" sz="2400" dirty="0">
                <a:solidFill>
                  <a:srgbClr val="00B050"/>
                </a:solidFill>
              </a:rPr>
              <a:t>I was intrigued to learn the theories of how factors such as class, gender, ethnicity and religion can influence a child’s development.  </a:t>
            </a:r>
            <a:r>
              <a:rPr lang="en-US" altLang="en-US" sz="2400" dirty="0">
                <a:solidFill>
                  <a:srgbClr val="7030A0"/>
                </a:solidFill>
              </a:rPr>
              <a:t>This will allow me to understand more fully how a child learns and therefore how I may best facilitate this.”</a:t>
            </a:r>
            <a:endParaRPr lang="en-GB" altLang="en-US" sz="2400" dirty="0">
              <a:solidFill>
                <a:srgbClr val="7030A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479"/>
    </mc:Choice>
    <mc:Fallback xmlns="">
      <p:transition spd="slow" advTm="7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27.9"/>
</p:tagLst>
</file>

<file path=ppt/theme/theme1.xml><?xml version="1.0" encoding="utf-8"?>
<a:theme xmlns:a="http://schemas.openxmlformats.org/drawingml/2006/main" name="Capsules">
  <a:themeElements>
    <a:clrScheme name="">
      <a:dk1>
        <a:srgbClr val="003366"/>
      </a:dk1>
      <a:lt1>
        <a:srgbClr val="FFFFFF"/>
      </a:lt1>
      <a:dk2>
        <a:srgbClr val="A50021"/>
      </a:dk2>
      <a:lt2>
        <a:srgbClr val="003366"/>
      </a:lt2>
      <a:accent1>
        <a:srgbClr val="7B1B1B"/>
      </a:accent1>
      <a:accent2>
        <a:srgbClr val="33CCCC"/>
      </a:accent2>
      <a:accent3>
        <a:srgbClr val="FFFFFF"/>
      </a:accent3>
      <a:accent4>
        <a:srgbClr val="002A56"/>
      </a:accent4>
      <a:accent5>
        <a:srgbClr val="BFABAB"/>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2612</TotalTime>
  <Words>1195</Words>
  <Application>Microsoft Office PowerPoint</Application>
  <PresentationFormat>On-screen Show (4:3)</PresentationFormat>
  <Paragraphs>124</Paragraphs>
  <Slides>19</Slides>
  <Notes>1</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Times New Roman</vt:lpstr>
      <vt:lpstr>Wingdings</vt:lpstr>
      <vt:lpstr>Capsules</vt:lpstr>
      <vt:lpstr>The Personal Statement</vt:lpstr>
      <vt:lpstr>The Basics</vt:lpstr>
      <vt:lpstr>Before Writing your PS</vt:lpstr>
      <vt:lpstr>Planning Your PS</vt:lpstr>
      <vt:lpstr>PowerPoint Presentation</vt:lpstr>
      <vt:lpstr>Structure</vt:lpstr>
      <vt:lpstr>P1 – Introduction/Motivation</vt:lpstr>
      <vt:lpstr>P1 – Introduction/Motivation</vt:lpstr>
      <vt:lpstr>P2-5 – A-Levels</vt:lpstr>
      <vt:lpstr>P2-5 – A-Levels</vt:lpstr>
      <vt:lpstr>P6 - Work Experience</vt:lpstr>
      <vt:lpstr>P7 – Extra Curricular (inc resp’s)</vt:lpstr>
      <vt:lpstr>P8 – Hobbies/Organisations</vt:lpstr>
      <vt:lpstr>P9 – Summary/The real person</vt:lpstr>
      <vt:lpstr>Writing your PS – USEFUL TIPS!</vt:lpstr>
      <vt:lpstr>Writing your PS – USEFUL TIPS!</vt:lpstr>
      <vt:lpstr>Summary</vt:lpstr>
      <vt:lpstr>Information we need from you for your reference</vt:lpstr>
      <vt:lpstr>Deadlines</vt:lpstr>
    </vt:vector>
  </TitlesOfParts>
  <Company>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Personal Statement</dc:title>
  <dc:creator>ABC</dc:creator>
  <cp:lastModifiedBy>Stephen Martin</cp:lastModifiedBy>
  <cp:revision>42</cp:revision>
  <cp:lastPrinted>1601-01-01T00:00:00Z</cp:lastPrinted>
  <dcterms:created xsi:type="dcterms:W3CDTF">2013-08-29T17:37:41Z</dcterms:created>
  <dcterms:modified xsi:type="dcterms:W3CDTF">2022-06-14T11:53:44Z</dcterms:modified>
</cp:coreProperties>
</file>