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84" r:id="rId2"/>
    <p:sldId id="307" r:id="rId3"/>
    <p:sldId id="306" r:id="rId4"/>
    <p:sldId id="285" r:id="rId5"/>
    <p:sldId id="286" r:id="rId6"/>
    <p:sldId id="287" r:id="rId7"/>
    <p:sldId id="288" r:id="rId8"/>
    <p:sldId id="282" r:id="rId9"/>
    <p:sldId id="302" r:id="rId10"/>
    <p:sldId id="310" r:id="rId11"/>
    <p:sldId id="303" r:id="rId12"/>
    <p:sldId id="304" r:id="rId13"/>
    <p:sldId id="305" r:id="rId14"/>
    <p:sldId id="291" r:id="rId15"/>
    <p:sldId id="293" r:id="rId16"/>
  </p:sldIdLst>
  <p:sldSz cx="9144000" cy="6858000" type="screen4x3"/>
  <p:notesSz cx="6858000" cy="9945688"/>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76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9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GB"/>
          </a:p>
        </p:txBody>
      </p:sp>
      <p:sp>
        <p:nvSpPr>
          <p:cNvPr id="37891" name="Rectangle 3"/>
          <p:cNvSpPr>
            <a:spLocks noGrp="1" noChangeArrowheads="1"/>
          </p:cNvSpPr>
          <p:nvPr>
            <p:ph type="dt" sz="quarter" idx="1"/>
          </p:nvPr>
        </p:nvSpPr>
        <p:spPr bwMode="auto">
          <a:xfrm>
            <a:off x="3884613" y="0"/>
            <a:ext cx="2971800" cy="49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GB"/>
          </a:p>
        </p:txBody>
      </p:sp>
      <p:sp>
        <p:nvSpPr>
          <p:cNvPr id="37892" name="Rectangle 4"/>
          <p:cNvSpPr>
            <a:spLocks noGrp="1" noChangeArrowheads="1"/>
          </p:cNvSpPr>
          <p:nvPr>
            <p:ph type="ftr" sz="quarter" idx="2"/>
          </p:nvPr>
        </p:nvSpPr>
        <p:spPr bwMode="auto">
          <a:xfrm>
            <a:off x="0" y="9446678"/>
            <a:ext cx="2971800" cy="49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GB"/>
          </a:p>
        </p:txBody>
      </p:sp>
      <p:sp>
        <p:nvSpPr>
          <p:cNvPr id="37893" name="Rectangle 5"/>
          <p:cNvSpPr>
            <a:spLocks noGrp="1" noChangeArrowheads="1"/>
          </p:cNvSpPr>
          <p:nvPr>
            <p:ph type="sldNum" sz="quarter" idx="3"/>
          </p:nvPr>
        </p:nvSpPr>
        <p:spPr bwMode="auto">
          <a:xfrm>
            <a:off x="3884613" y="9446678"/>
            <a:ext cx="2971800" cy="49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F397A5C-3E31-46D1-ADE0-6BF67DE8BB31}" type="slidenum">
              <a:rPr lang="en-GB" altLang="en-US"/>
              <a:pPr>
                <a:defRPr/>
              </a:pPr>
              <a:t>‹#›</a:t>
            </a:fld>
            <a:endParaRPr lang="en-GB" altLang="en-US"/>
          </a:p>
        </p:txBody>
      </p:sp>
    </p:spTree>
    <p:extLst>
      <p:ext uri="{BB962C8B-B14F-4D97-AF65-F5344CB8AC3E}">
        <p14:creationId xmlns:p14="http://schemas.microsoft.com/office/powerpoint/2010/main" val="1584461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9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GB"/>
          </a:p>
        </p:txBody>
      </p:sp>
      <p:sp>
        <p:nvSpPr>
          <p:cNvPr id="4099" name="Rectangle 3"/>
          <p:cNvSpPr>
            <a:spLocks noGrp="1" noChangeArrowheads="1"/>
          </p:cNvSpPr>
          <p:nvPr>
            <p:ph type="dt" idx="1"/>
          </p:nvPr>
        </p:nvSpPr>
        <p:spPr bwMode="auto">
          <a:xfrm>
            <a:off x="3884613" y="0"/>
            <a:ext cx="2971800" cy="49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GB"/>
          </a:p>
        </p:txBody>
      </p:sp>
      <p:sp>
        <p:nvSpPr>
          <p:cNvPr id="2052" name="Rectangle 4"/>
          <p:cNvSpPr>
            <a:spLocks noGrp="1" noRot="1" noChangeAspect="1" noChangeArrowheads="1" noTextEdit="1"/>
          </p:cNvSpPr>
          <p:nvPr>
            <p:ph type="sldImg" idx="2"/>
          </p:nvPr>
        </p:nvSpPr>
        <p:spPr bwMode="auto">
          <a:xfrm>
            <a:off x="942975" y="746125"/>
            <a:ext cx="4972050" cy="37290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724202"/>
            <a:ext cx="5486400" cy="4475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p:cNvSpPr>
            <a:spLocks noGrp="1" noChangeArrowheads="1"/>
          </p:cNvSpPr>
          <p:nvPr>
            <p:ph type="ftr" sz="quarter" idx="4"/>
          </p:nvPr>
        </p:nvSpPr>
        <p:spPr bwMode="auto">
          <a:xfrm>
            <a:off x="0" y="9446678"/>
            <a:ext cx="2971800" cy="49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GB"/>
          </a:p>
        </p:txBody>
      </p:sp>
      <p:sp>
        <p:nvSpPr>
          <p:cNvPr id="4103" name="Rectangle 7"/>
          <p:cNvSpPr>
            <a:spLocks noGrp="1" noChangeArrowheads="1"/>
          </p:cNvSpPr>
          <p:nvPr>
            <p:ph type="sldNum" sz="quarter" idx="5"/>
          </p:nvPr>
        </p:nvSpPr>
        <p:spPr bwMode="auto">
          <a:xfrm>
            <a:off x="3884613" y="9446678"/>
            <a:ext cx="2971800" cy="49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8154D9B-1B84-416C-B67E-44C8B34789B3}" type="slidenum">
              <a:rPr lang="en-GB" altLang="en-US"/>
              <a:pPr>
                <a:defRPr/>
              </a:pPr>
              <a:t>‹#›</a:t>
            </a:fld>
            <a:endParaRPr lang="en-GB" altLang="en-US"/>
          </a:p>
        </p:txBody>
      </p:sp>
    </p:spTree>
    <p:extLst>
      <p:ext uri="{BB962C8B-B14F-4D97-AF65-F5344CB8AC3E}">
        <p14:creationId xmlns:p14="http://schemas.microsoft.com/office/powerpoint/2010/main" val="318132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EF63674-0CC4-466D-B6B7-88F5DF0F8F88}" type="slidenum">
              <a:rPr lang="en-GB" altLang="en-US" smtClean="0"/>
              <a:pPr/>
              <a:t>1</a:t>
            </a:fld>
            <a:endParaRPr lang="en-GB"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xfrm>
            <a:off x="914400" y="4724202"/>
            <a:ext cx="5029200" cy="4475560"/>
          </a:xfrm>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048214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73061B-9DB0-4E8E-8411-236B6E271FAE}" type="slidenum">
              <a:rPr lang="en-GB" altLang="en-US" smtClean="0"/>
              <a:pPr/>
              <a:t>2</a:t>
            </a:fld>
            <a:endParaRPr lang="en-GB" altLang="en-US"/>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xfrm>
            <a:off x="914400" y="4724202"/>
            <a:ext cx="5029200" cy="4475560"/>
          </a:xfrm>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51179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5AF113-6CB8-4C0E-91E6-DB484B592A02}" type="slidenum">
              <a:rPr lang="en-GB" altLang="en-US" smtClean="0"/>
              <a:pPr/>
              <a:t>3</a:t>
            </a:fld>
            <a:endParaRPr lang="en-GB"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xfrm>
            <a:off x="914400" y="4724202"/>
            <a:ext cx="5029200" cy="4475560"/>
          </a:xfrm>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62128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AD6692D-21ED-4D54-9C99-E5BD2975BA64}" type="slidenum">
              <a:rPr lang="en-GB" altLang="en-US" smtClean="0"/>
              <a:pPr/>
              <a:t>4</a:t>
            </a:fld>
            <a:endParaRPr lang="en-GB" alt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xfrm>
            <a:off x="914400" y="4724202"/>
            <a:ext cx="5029200" cy="4475560"/>
          </a:xfrm>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51483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A474DB-45C2-4AD2-A2AF-15C95A2F6D69}" type="slidenum">
              <a:rPr lang="en-GB" altLang="en-US" smtClean="0"/>
              <a:pPr/>
              <a:t>5</a:t>
            </a:fld>
            <a:endParaRPr lang="en-GB" alt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914400" y="4724202"/>
            <a:ext cx="5029200" cy="4475560"/>
          </a:xfrm>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64580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B9F218-A05B-4401-AE9A-20B7D18C73F2}" type="slidenum">
              <a:rPr lang="en-GB" altLang="en-US" smtClean="0"/>
              <a:pPr/>
              <a:t>6</a:t>
            </a:fld>
            <a:endParaRPr lang="en-GB" alt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xfrm>
            <a:off x="914400" y="4724202"/>
            <a:ext cx="5029200" cy="4475560"/>
          </a:xfrm>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915118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177E8C-9B17-40F9-8DEF-9E5A6AB9472E}" type="slidenum">
              <a:rPr lang="en-GB" altLang="en-US" smtClean="0"/>
              <a:pPr/>
              <a:t>7</a:t>
            </a:fld>
            <a:endParaRPr lang="en-GB" alt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914400" y="4724202"/>
            <a:ext cx="5029200" cy="4475560"/>
          </a:xfrm>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89804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4AEEA2-A406-40F4-9C97-113A3577FFBB}" type="slidenum">
              <a:rPr lang="en-GB" altLang="en-US" smtClean="0"/>
              <a:pPr/>
              <a:t>15</a:t>
            </a:fld>
            <a:endParaRPr lang="en-GB" alt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14400" y="4724202"/>
            <a:ext cx="5029200" cy="4475560"/>
          </a:xfrm>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04996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E880AE8-DE46-46B6-9F2C-A217892E1317}" type="slidenum">
              <a:rPr lang="en-GB" altLang="en-US"/>
              <a:pPr>
                <a:defRPr/>
              </a:pPr>
              <a:t>‹#›</a:t>
            </a:fld>
            <a:endParaRPr lang="en-GB" altLang="en-US"/>
          </a:p>
        </p:txBody>
      </p:sp>
    </p:spTree>
    <p:extLst>
      <p:ext uri="{BB962C8B-B14F-4D97-AF65-F5344CB8AC3E}">
        <p14:creationId xmlns:p14="http://schemas.microsoft.com/office/powerpoint/2010/main" val="2639047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A1B376A-D0EE-4633-B240-D0A0731D3D82}" type="slidenum">
              <a:rPr lang="en-GB" altLang="en-US"/>
              <a:pPr>
                <a:defRPr/>
              </a:pPr>
              <a:t>‹#›</a:t>
            </a:fld>
            <a:endParaRPr lang="en-GB" altLang="en-US"/>
          </a:p>
        </p:txBody>
      </p:sp>
    </p:spTree>
    <p:extLst>
      <p:ext uri="{BB962C8B-B14F-4D97-AF65-F5344CB8AC3E}">
        <p14:creationId xmlns:p14="http://schemas.microsoft.com/office/powerpoint/2010/main" val="2242540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5D991CD-FD13-4103-8B2A-05BBF7B8D940}" type="slidenum">
              <a:rPr lang="en-GB" altLang="en-US"/>
              <a:pPr>
                <a:defRPr/>
              </a:pPr>
              <a:t>‹#›</a:t>
            </a:fld>
            <a:endParaRPr lang="en-GB" altLang="en-US"/>
          </a:p>
        </p:txBody>
      </p:sp>
    </p:spTree>
    <p:extLst>
      <p:ext uri="{BB962C8B-B14F-4D97-AF65-F5344CB8AC3E}">
        <p14:creationId xmlns:p14="http://schemas.microsoft.com/office/powerpoint/2010/main" val="4259815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A212D52-0C69-45E8-8285-7777782E0537}" type="slidenum">
              <a:rPr lang="en-GB" altLang="en-US"/>
              <a:pPr>
                <a:defRPr/>
              </a:pPr>
              <a:t>‹#›</a:t>
            </a:fld>
            <a:endParaRPr lang="en-GB" altLang="en-US"/>
          </a:p>
        </p:txBody>
      </p:sp>
    </p:spTree>
    <p:extLst>
      <p:ext uri="{BB962C8B-B14F-4D97-AF65-F5344CB8AC3E}">
        <p14:creationId xmlns:p14="http://schemas.microsoft.com/office/powerpoint/2010/main" val="354032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9F6DFB9-7AD2-44F7-8EBE-06E4E08911DE}" type="slidenum">
              <a:rPr lang="en-GB" altLang="en-US"/>
              <a:pPr>
                <a:defRPr/>
              </a:pPr>
              <a:t>‹#›</a:t>
            </a:fld>
            <a:endParaRPr lang="en-GB" altLang="en-US"/>
          </a:p>
        </p:txBody>
      </p:sp>
    </p:spTree>
    <p:extLst>
      <p:ext uri="{BB962C8B-B14F-4D97-AF65-F5344CB8AC3E}">
        <p14:creationId xmlns:p14="http://schemas.microsoft.com/office/powerpoint/2010/main" val="3477140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619C3EFC-8FE0-497E-9F97-A93DF1EC835C}" type="slidenum">
              <a:rPr lang="en-GB" altLang="en-US"/>
              <a:pPr>
                <a:defRPr/>
              </a:pPr>
              <a:t>‹#›</a:t>
            </a:fld>
            <a:endParaRPr lang="en-GB" altLang="en-US"/>
          </a:p>
        </p:txBody>
      </p:sp>
    </p:spTree>
    <p:extLst>
      <p:ext uri="{BB962C8B-B14F-4D97-AF65-F5344CB8AC3E}">
        <p14:creationId xmlns:p14="http://schemas.microsoft.com/office/powerpoint/2010/main" val="4175588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B7423CED-292A-4315-B67E-DD116ECDDCD6}" type="slidenum">
              <a:rPr lang="en-GB" altLang="en-US"/>
              <a:pPr>
                <a:defRPr/>
              </a:pPr>
              <a:t>‹#›</a:t>
            </a:fld>
            <a:endParaRPr lang="en-GB" altLang="en-US"/>
          </a:p>
        </p:txBody>
      </p:sp>
    </p:spTree>
    <p:extLst>
      <p:ext uri="{BB962C8B-B14F-4D97-AF65-F5344CB8AC3E}">
        <p14:creationId xmlns:p14="http://schemas.microsoft.com/office/powerpoint/2010/main" val="1505806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19B8B17C-2327-4C23-9008-3EB5BA67FA74}" type="slidenum">
              <a:rPr lang="en-GB" altLang="en-US"/>
              <a:pPr>
                <a:defRPr/>
              </a:pPr>
              <a:t>‹#›</a:t>
            </a:fld>
            <a:endParaRPr lang="en-GB" altLang="en-US"/>
          </a:p>
        </p:txBody>
      </p:sp>
    </p:spTree>
    <p:extLst>
      <p:ext uri="{BB962C8B-B14F-4D97-AF65-F5344CB8AC3E}">
        <p14:creationId xmlns:p14="http://schemas.microsoft.com/office/powerpoint/2010/main" val="3084079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BEE63E13-0322-4951-A687-9925D5F32ECC}" type="slidenum">
              <a:rPr lang="en-GB" altLang="en-US"/>
              <a:pPr>
                <a:defRPr/>
              </a:pPr>
              <a:t>‹#›</a:t>
            </a:fld>
            <a:endParaRPr lang="en-GB" altLang="en-US"/>
          </a:p>
        </p:txBody>
      </p:sp>
    </p:spTree>
    <p:extLst>
      <p:ext uri="{BB962C8B-B14F-4D97-AF65-F5344CB8AC3E}">
        <p14:creationId xmlns:p14="http://schemas.microsoft.com/office/powerpoint/2010/main" val="1852298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48A8999-A9FB-463A-9119-17C54751781A}" type="slidenum">
              <a:rPr lang="en-GB" altLang="en-US"/>
              <a:pPr>
                <a:defRPr/>
              </a:pPr>
              <a:t>‹#›</a:t>
            </a:fld>
            <a:endParaRPr lang="en-GB" altLang="en-US"/>
          </a:p>
        </p:txBody>
      </p:sp>
    </p:spTree>
    <p:extLst>
      <p:ext uri="{BB962C8B-B14F-4D97-AF65-F5344CB8AC3E}">
        <p14:creationId xmlns:p14="http://schemas.microsoft.com/office/powerpoint/2010/main" val="674459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65B9B24A-9F9B-485D-AD69-27B5CB094E43}" type="slidenum">
              <a:rPr lang="en-GB" altLang="en-US"/>
              <a:pPr>
                <a:defRPr/>
              </a:pPr>
              <a:t>‹#›</a:t>
            </a:fld>
            <a:endParaRPr lang="en-GB" altLang="en-US"/>
          </a:p>
        </p:txBody>
      </p:sp>
    </p:spTree>
    <p:extLst>
      <p:ext uri="{BB962C8B-B14F-4D97-AF65-F5344CB8AC3E}">
        <p14:creationId xmlns:p14="http://schemas.microsoft.com/office/powerpoint/2010/main" val="1989233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446E7FF-2E6C-4A5A-9E84-68F111B86512}"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hyperlink" Target="https://www.ucas.com/what-are-my-options/create-your-ucas-hub-today"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hyperlink" Target="https://digital.ucas.com/search" TargetMode="Externa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hyperlink" Target="https://www.ucas.com/connect/videos" TargetMode="External"/><Relationship Id="rId4" Type="http://schemas.openxmlformats.org/officeDocument/2006/relationships/hyperlink" Target="https://www.ucas.com/undergraduate/applying-university/filling-your-ucas-undergraduate-application"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hyperlink" Target="https://www.ucas.com/explore/subjec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a:solidFill>
                  <a:srgbClr val="FF0000"/>
                </a:solidFill>
              </a:rPr>
              <a:t>UCAS</a:t>
            </a:r>
          </a:p>
        </p:txBody>
      </p:sp>
      <p:sp>
        <p:nvSpPr>
          <p:cNvPr id="9219" name="Rectangle 3"/>
          <p:cNvSpPr>
            <a:spLocks noGrp="1" noChangeArrowheads="1"/>
          </p:cNvSpPr>
          <p:nvPr>
            <p:ph type="body" idx="1"/>
          </p:nvPr>
        </p:nvSpPr>
        <p:spPr/>
        <p:txBody>
          <a:bodyPr/>
          <a:lstStyle/>
          <a:p>
            <a:pPr eaLnBrk="1" hangingPunct="1"/>
            <a:r>
              <a:rPr lang="en-US" altLang="en-US"/>
              <a:t>UCAS is the Universities and Colleges Admissions Service</a:t>
            </a:r>
          </a:p>
          <a:p>
            <a:pPr eaLnBrk="1" hangingPunct="1"/>
            <a:endParaRPr lang="en-US" altLang="en-US" sz="1800"/>
          </a:p>
          <a:p>
            <a:pPr eaLnBrk="1" hangingPunct="1"/>
            <a:r>
              <a:rPr lang="en-US" altLang="en-US"/>
              <a:t>It handles admissions to universities in the UK (ie NOT those in the Republic of Ireland)</a:t>
            </a:r>
          </a:p>
          <a:p>
            <a:pPr eaLnBrk="1" hangingPunct="1"/>
            <a:endParaRPr lang="en-US" altLang="en-US" sz="1800"/>
          </a:p>
          <a:p>
            <a:pPr eaLnBrk="1" hangingPunct="1"/>
            <a:r>
              <a:rPr lang="en-US" altLang="en-US"/>
              <a:t>The web address is www.ucas.com</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569"/>
    </mc:Choice>
    <mc:Fallback xmlns="">
      <p:transition spd="slow" advTm="24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79388" y="274638"/>
            <a:ext cx="8785225" cy="1143000"/>
          </a:xfrm>
        </p:spPr>
        <p:txBody>
          <a:bodyPr/>
          <a:lstStyle/>
          <a:p>
            <a:r>
              <a:rPr lang="en-GB" altLang="en-US" sz="4000" dirty="0">
                <a:solidFill>
                  <a:srgbClr val="FF0000"/>
                </a:solidFill>
              </a:rPr>
              <a:t>Organise everything UCAS within UCAS Hub</a:t>
            </a:r>
            <a:br>
              <a:rPr lang="en-GB" altLang="en-US" sz="4000" dirty="0">
                <a:solidFill>
                  <a:srgbClr val="FF0000"/>
                </a:solidFill>
              </a:rPr>
            </a:br>
            <a:r>
              <a:rPr lang="en-GB" sz="1600" dirty="0">
                <a:hlinkClick r:id="rId4"/>
              </a:rPr>
              <a:t>https://www.ucas.com/what-are-my-options/create-your-ucas-hub-today</a:t>
            </a:r>
            <a:endParaRPr lang="en-GB" altLang="en-US" sz="4000" dirty="0">
              <a:solidFill>
                <a:srgbClr val="FF0000"/>
              </a:solidFill>
            </a:endParaRPr>
          </a:p>
        </p:txBody>
      </p:sp>
      <p:pic>
        <p:nvPicPr>
          <p:cNvPr id="2" name="Picture 1"/>
          <p:cNvPicPr>
            <a:picLocks noChangeAspect="1"/>
          </p:cNvPicPr>
          <p:nvPr/>
        </p:nvPicPr>
        <p:blipFill rotWithShape="1">
          <a:blip r:embed="rId5"/>
          <a:srcRect t="11151" b="23750"/>
          <a:stretch/>
        </p:blipFill>
        <p:spPr>
          <a:xfrm>
            <a:off x="285750" y="2132856"/>
            <a:ext cx="8572500" cy="446449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06221422"/>
      </p:ext>
    </p:extLst>
  </p:cSld>
  <p:clrMapOvr>
    <a:masterClrMapping/>
  </p:clrMapOvr>
  <mc:AlternateContent xmlns:mc="http://schemas.openxmlformats.org/markup-compatibility/2006" xmlns:p14="http://schemas.microsoft.com/office/powerpoint/2010/main">
    <mc:Choice Requires="p14">
      <p:transition spd="slow" p14:dur="2000" advTm="26192"/>
    </mc:Choice>
    <mc:Fallback xmlns="">
      <p:transition spd="slow" advTm="26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22508" r="36045" b="24495"/>
          <a:stretch/>
        </p:blipFill>
        <p:spPr>
          <a:xfrm>
            <a:off x="0" y="1885358"/>
            <a:ext cx="7827834" cy="3648667"/>
          </a:xfrm>
          <a:prstGeom prst="rect">
            <a:avLst/>
          </a:prstGeom>
        </p:spPr>
      </p:pic>
      <p:sp>
        <p:nvSpPr>
          <p:cNvPr id="27650" name="Rectangle 4"/>
          <p:cNvSpPr>
            <a:spLocks noChangeArrowheads="1"/>
          </p:cNvSpPr>
          <p:nvPr/>
        </p:nvSpPr>
        <p:spPr bwMode="auto">
          <a:xfrm>
            <a:off x="617538" y="188913"/>
            <a:ext cx="7993062"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b="1" dirty="0">
                <a:solidFill>
                  <a:srgbClr val="FF0000"/>
                </a:solidFill>
              </a:rPr>
              <a:t>The UCAS Course Search facility is at </a:t>
            </a:r>
            <a:r>
              <a:rPr lang="en-GB" altLang="en-US" sz="2400" b="1" dirty="0">
                <a:solidFill>
                  <a:srgbClr val="FF0066"/>
                </a:solidFill>
                <a:hlinkClick r:id="rId5"/>
              </a:rPr>
              <a:t>https://digital.ucas.com/search</a:t>
            </a:r>
            <a:endParaRPr lang="en-GB" altLang="en-US" sz="3600" b="1" dirty="0">
              <a:solidFill>
                <a:srgbClr val="FF0066"/>
              </a:solidFill>
            </a:endParaRPr>
          </a:p>
          <a:p>
            <a:pPr eaLnBrk="1" hangingPunct="1">
              <a:spcBef>
                <a:spcPct val="0"/>
              </a:spcBef>
              <a:buFontTx/>
              <a:buNone/>
            </a:pPr>
            <a:endParaRPr lang="en-GB" altLang="en-US" sz="3600" b="1" dirty="0">
              <a:solidFill>
                <a:srgbClr val="FF0066"/>
              </a:solidFill>
            </a:endParaRPr>
          </a:p>
        </p:txBody>
      </p:sp>
      <p:sp>
        <p:nvSpPr>
          <p:cNvPr id="27652" name="TextBox 2"/>
          <p:cNvSpPr txBox="1">
            <a:spLocks noChangeArrowheads="1"/>
          </p:cNvSpPr>
          <p:nvPr/>
        </p:nvSpPr>
        <p:spPr bwMode="auto">
          <a:xfrm>
            <a:off x="4140200" y="3500438"/>
            <a:ext cx="23764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400" b="1" dirty="0">
                <a:solidFill>
                  <a:srgbClr val="FF0000"/>
                </a:solidFill>
              </a:rPr>
              <a:t>Make sure to select entry year 2023-2024</a:t>
            </a:r>
          </a:p>
        </p:txBody>
      </p:sp>
      <p:cxnSp>
        <p:nvCxnSpPr>
          <p:cNvPr id="5" name="Straight Arrow Connector 4"/>
          <p:cNvCxnSpPr/>
          <p:nvPr/>
        </p:nvCxnSpPr>
        <p:spPr>
          <a:xfrm flipH="1">
            <a:off x="3203848" y="4005263"/>
            <a:ext cx="863328" cy="647873"/>
          </a:xfrm>
          <a:prstGeom prst="straightConnector1">
            <a:avLst/>
          </a:prstGeom>
          <a:ln w="63500">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27654" name="TextBox 8"/>
          <p:cNvSpPr txBox="1">
            <a:spLocks noChangeArrowheads="1"/>
          </p:cNvSpPr>
          <p:nvPr/>
        </p:nvSpPr>
        <p:spPr bwMode="auto">
          <a:xfrm>
            <a:off x="4140200" y="5534025"/>
            <a:ext cx="30956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400" b="1">
                <a:solidFill>
                  <a:srgbClr val="FF0000"/>
                </a:solidFill>
              </a:rPr>
              <a:t>Make sure to select ‘Undergraduate’</a:t>
            </a:r>
          </a:p>
        </p:txBody>
      </p:sp>
      <p:cxnSp>
        <p:nvCxnSpPr>
          <p:cNvPr id="10" name="Straight Arrow Connector 9"/>
          <p:cNvCxnSpPr/>
          <p:nvPr/>
        </p:nvCxnSpPr>
        <p:spPr>
          <a:xfrm flipH="1" flipV="1">
            <a:off x="1475656" y="4365625"/>
            <a:ext cx="2591519" cy="1366838"/>
          </a:xfrm>
          <a:prstGeom prst="straightConnector1">
            <a:avLst/>
          </a:prstGeom>
          <a:ln w="63500">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12" name="TextBox 2"/>
          <p:cNvSpPr txBox="1">
            <a:spLocks noChangeArrowheads="1"/>
          </p:cNvSpPr>
          <p:nvPr/>
        </p:nvSpPr>
        <p:spPr bwMode="auto">
          <a:xfrm>
            <a:off x="4211960" y="2083795"/>
            <a:ext cx="3600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400" b="1" dirty="0">
                <a:solidFill>
                  <a:srgbClr val="FF0000"/>
                </a:solidFill>
              </a:rPr>
              <a:t>Type in the name of a course, subject or area you are interested in</a:t>
            </a:r>
          </a:p>
        </p:txBody>
      </p:sp>
      <p:cxnSp>
        <p:nvCxnSpPr>
          <p:cNvPr id="13" name="Straight Arrow Connector 12"/>
          <p:cNvCxnSpPr/>
          <p:nvPr/>
        </p:nvCxnSpPr>
        <p:spPr>
          <a:xfrm flipH="1">
            <a:off x="3275608" y="2588620"/>
            <a:ext cx="863328" cy="647873"/>
          </a:xfrm>
          <a:prstGeom prst="straightConnector1">
            <a:avLst/>
          </a:prstGeom>
          <a:ln w="63500">
            <a:solidFill>
              <a:srgbClr val="FF0000"/>
            </a:solidFill>
            <a:tailEnd type="triangle"/>
          </a:ln>
        </p:spPr>
        <p:style>
          <a:lnRef idx="3">
            <a:schemeClr val="accent4"/>
          </a:lnRef>
          <a:fillRef idx="0">
            <a:schemeClr val="accent4"/>
          </a:fillRef>
          <a:effectRef idx="2">
            <a:schemeClr val="accent4"/>
          </a:effectRef>
          <a:fontRef idx="minor">
            <a:schemeClr val="tx1"/>
          </a:fontRef>
        </p:style>
      </p:cxn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924"/>
    </mc:Choice>
    <mc:Fallback xmlns="">
      <p:transition spd="slow" advTm="53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srcRect l="11683" t="12424" r="15766" b="11062"/>
          <a:stretch/>
        </p:blipFill>
        <p:spPr>
          <a:xfrm>
            <a:off x="352897" y="1700808"/>
            <a:ext cx="8496944" cy="5040561"/>
          </a:xfrm>
          <a:prstGeom prst="rect">
            <a:avLst/>
          </a:prstGeom>
        </p:spPr>
      </p:pic>
      <p:sp>
        <p:nvSpPr>
          <p:cNvPr id="28674" name="Text Box 5"/>
          <p:cNvSpPr txBox="1">
            <a:spLocks noChangeArrowheads="1"/>
          </p:cNvSpPr>
          <p:nvPr/>
        </p:nvSpPr>
        <p:spPr bwMode="auto">
          <a:xfrm>
            <a:off x="166688" y="404813"/>
            <a:ext cx="8869362" cy="1169987"/>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000">
                <a:solidFill>
                  <a:srgbClr val="FF0000"/>
                </a:solidFill>
              </a:rPr>
              <a:t>Course search will find courses in your chosen subject throughout the UK, for example, Accounting. </a:t>
            </a:r>
          </a:p>
          <a:p>
            <a:pPr algn="ctr" eaLnBrk="1" hangingPunct="1">
              <a:spcBef>
                <a:spcPct val="50000"/>
              </a:spcBef>
              <a:buFontTx/>
              <a:buNone/>
            </a:pPr>
            <a:r>
              <a:rPr lang="en-GB" altLang="en-US" sz="2000">
                <a:solidFill>
                  <a:srgbClr val="FF0000"/>
                </a:solidFill>
              </a:rPr>
              <a:t>YOU CAN FILTER RESULTS USING THE LEFT HAND SIDE OF THE PAGE</a:t>
            </a:r>
          </a:p>
        </p:txBody>
      </p:sp>
      <p:cxnSp>
        <p:nvCxnSpPr>
          <p:cNvPr id="3" name="Straight Arrow Connector 2"/>
          <p:cNvCxnSpPr/>
          <p:nvPr/>
        </p:nvCxnSpPr>
        <p:spPr>
          <a:xfrm flipH="1">
            <a:off x="1331640" y="1547329"/>
            <a:ext cx="791866" cy="1017575"/>
          </a:xfrm>
          <a:prstGeom prst="straightConnector1">
            <a:avLst/>
          </a:prstGeom>
          <a:ln w="952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367"/>
    </mc:Choice>
    <mc:Fallback xmlns="">
      <p:transition spd="slow" advTm="26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4213" t="14131" r="14823" b="9076"/>
          <a:stretch/>
        </p:blipFill>
        <p:spPr>
          <a:xfrm>
            <a:off x="2200609" y="2067446"/>
            <a:ext cx="6624737" cy="4475708"/>
          </a:xfrm>
          <a:prstGeom prst="rect">
            <a:avLst/>
          </a:prstGeom>
        </p:spPr>
      </p:pic>
      <p:sp>
        <p:nvSpPr>
          <p:cNvPr id="29698" name="Text Box 5"/>
          <p:cNvSpPr txBox="1">
            <a:spLocks noChangeArrowheads="1"/>
          </p:cNvSpPr>
          <p:nvPr/>
        </p:nvSpPr>
        <p:spPr bwMode="auto">
          <a:xfrm>
            <a:off x="796925" y="133350"/>
            <a:ext cx="7951788" cy="178435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2200" b="1" u="sng">
                <a:solidFill>
                  <a:srgbClr val="FF0000"/>
                </a:solidFill>
              </a:rPr>
              <a:t>You MUST consult course search information for any courses you intend applying for – note especially the ENTRY REQUIREMENTS and you may be required to do additional entrance tests (your responsibility to register for these EARLY)</a:t>
            </a:r>
          </a:p>
        </p:txBody>
      </p:sp>
      <p:sp>
        <p:nvSpPr>
          <p:cNvPr id="29699" name="Text Box 11"/>
          <p:cNvSpPr txBox="1">
            <a:spLocks noChangeArrowheads="1"/>
          </p:cNvSpPr>
          <p:nvPr/>
        </p:nvSpPr>
        <p:spPr bwMode="auto">
          <a:xfrm>
            <a:off x="107504" y="3429000"/>
            <a:ext cx="1655762" cy="20320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a:solidFill>
                  <a:srgbClr val="FF0000"/>
                </a:solidFill>
              </a:rPr>
              <a:t>Some courses will require evidence in your personal statement that you fit their entry profile</a:t>
            </a:r>
          </a:p>
        </p:txBody>
      </p:sp>
      <p:sp>
        <p:nvSpPr>
          <p:cNvPr id="29701" name="Line 12"/>
          <p:cNvSpPr>
            <a:spLocks noChangeShapeType="1"/>
          </p:cNvSpPr>
          <p:nvPr/>
        </p:nvSpPr>
        <p:spPr bwMode="auto">
          <a:xfrm flipV="1">
            <a:off x="1876672" y="4577704"/>
            <a:ext cx="503858" cy="72008"/>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Line 12"/>
          <p:cNvSpPr>
            <a:spLocks noChangeShapeType="1"/>
          </p:cNvSpPr>
          <p:nvPr/>
        </p:nvSpPr>
        <p:spPr bwMode="auto">
          <a:xfrm>
            <a:off x="1841858" y="4721720"/>
            <a:ext cx="538672" cy="216024"/>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 name="Line 12"/>
          <p:cNvSpPr>
            <a:spLocks noChangeShapeType="1"/>
          </p:cNvSpPr>
          <p:nvPr/>
        </p:nvSpPr>
        <p:spPr bwMode="auto">
          <a:xfrm>
            <a:off x="1835189" y="4864868"/>
            <a:ext cx="473333" cy="432916"/>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369"/>
    </mc:Choice>
    <mc:Fallback xmlns="">
      <p:transition spd="slow" advTm="42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GB" altLang="en-US" sz="4000">
                <a:solidFill>
                  <a:srgbClr val="FF0000"/>
                </a:solidFill>
              </a:rPr>
              <a:t>Information we need from you for your reference</a:t>
            </a:r>
          </a:p>
        </p:txBody>
      </p:sp>
      <p:sp>
        <p:nvSpPr>
          <p:cNvPr id="30723" name="Rectangle 3"/>
          <p:cNvSpPr>
            <a:spLocks noGrp="1" noChangeArrowheads="1"/>
          </p:cNvSpPr>
          <p:nvPr>
            <p:ph type="body" idx="1"/>
          </p:nvPr>
        </p:nvSpPr>
        <p:spPr>
          <a:xfrm>
            <a:off x="468313" y="2133600"/>
            <a:ext cx="8229600" cy="4525963"/>
          </a:xfrm>
        </p:spPr>
        <p:txBody>
          <a:bodyPr/>
          <a:lstStyle/>
          <a:p>
            <a:pPr eaLnBrk="1" hangingPunct="1">
              <a:lnSpc>
                <a:spcPct val="90000"/>
              </a:lnSpc>
            </a:pPr>
            <a:r>
              <a:rPr lang="en-GB" altLang="en-US" sz="2800" dirty="0"/>
              <a:t>Refer to the handout </a:t>
            </a:r>
            <a:r>
              <a:rPr lang="en-GB" altLang="en-US" sz="2800" dirty="0">
                <a:solidFill>
                  <a:srgbClr val="FF0000"/>
                </a:solidFill>
              </a:rPr>
              <a:t>‘Year 14 UCAS Reference Information – to be returned to Mr Martin by Friday 2</a:t>
            </a:r>
            <a:r>
              <a:rPr lang="en-GB" altLang="en-US" sz="2800" baseline="30000" dirty="0">
                <a:solidFill>
                  <a:srgbClr val="FF0000"/>
                </a:solidFill>
              </a:rPr>
              <a:t>nd</a:t>
            </a:r>
            <a:r>
              <a:rPr lang="en-GB" altLang="en-US" sz="2800" dirty="0">
                <a:solidFill>
                  <a:srgbClr val="FF0000"/>
                </a:solidFill>
              </a:rPr>
              <a:t> September’</a:t>
            </a:r>
          </a:p>
          <a:p>
            <a:pPr eaLnBrk="1" hangingPunct="1">
              <a:lnSpc>
                <a:spcPct val="90000"/>
              </a:lnSpc>
              <a:buFontTx/>
              <a:buNone/>
            </a:pPr>
            <a:endParaRPr lang="en-GB" altLang="en-US" sz="2800" dirty="0">
              <a:solidFill>
                <a:srgbClr val="FF0066"/>
              </a:solidFill>
            </a:endParaRPr>
          </a:p>
          <a:p>
            <a:pPr eaLnBrk="1" hangingPunct="1">
              <a:lnSpc>
                <a:spcPct val="90000"/>
              </a:lnSpc>
              <a:buFontTx/>
              <a:buNone/>
            </a:pPr>
            <a:r>
              <a:rPr lang="en-GB" altLang="en-US" sz="2800" dirty="0"/>
              <a:t>	Note what detail we need from you if we are to write a decent reference for you! (NB staff will be asked to comment on your reliability / adherence to deadlines / attention to detail in your reference….they will use </a:t>
            </a:r>
            <a:r>
              <a:rPr lang="en-GB" altLang="en-US" sz="2800" b="1" dirty="0">
                <a:solidFill>
                  <a:srgbClr val="FF0000"/>
                </a:solidFill>
              </a:rPr>
              <a:t>HOW</a:t>
            </a:r>
            <a:r>
              <a:rPr lang="en-GB" altLang="en-US" sz="2800" dirty="0">
                <a:solidFill>
                  <a:srgbClr val="FF00FF"/>
                </a:solidFill>
              </a:rPr>
              <a:t> </a:t>
            </a:r>
            <a:r>
              <a:rPr lang="en-GB" altLang="en-US" sz="2800" dirty="0"/>
              <a:t>you fill the form in to help them make these comments!)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270"/>
    </mc:Choice>
    <mc:Fallback xmlns="">
      <p:transition spd="slow" advTm="62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23528" y="115889"/>
            <a:ext cx="8568952" cy="864840"/>
          </a:xfrm>
        </p:spPr>
        <p:txBody>
          <a:bodyPr/>
          <a:lstStyle/>
          <a:p>
            <a:pPr eaLnBrk="1" hangingPunct="1"/>
            <a:r>
              <a:rPr lang="en-US" altLang="en-US" sz="2400" u="sng" dirty="0">
                <a:solidFill>
                  <a:srgbClr val="FF0000"/>
                </a:solidFill>
              </a:rPr>
              <a:t>Some VITAL information regarding INTERNAL DEADLINES! </a:t>
            </a:r>
            <a:br>
              <a:rPr lang="en-US" altLang="en-US" sz="2400" u="sng" dirty="0">
                <a:solidFill>
                  <a:srgbClr val="FF0000"/>
                </a:solidFill>
              </a:rPr>
            </a:br>
            <a:r>
              <a:rPr lang="en-US" altLang="en-US" sz="2400" u="sng" dirty="0">
                <a:solidFill>
                  <a:srgbClr val="FF0000"/>
                </a:solidFill>
              </a:rPr>
              <a:t>(apart from early applicants) </a:t>
            </a:r>
            <a:br>
              <a:rPr lang="en-US" altLang="en-US" sz="2400" u="sng" dirty="0">
                <a:solidFill>
                  <a:srgbClr val="FF0000"/>
                </a:solidFill>
              </a:rPr>
            </a:br>
            <a:endParaRPr lang="en-US" altLang="en-US" sz="2000" dirty="0">
              <a:solidFill>
                <a:srgbClr val="FF0000"/>
              </a:solidFill>
            </a:endParaRPr>
          </a:p>
        </p:txBody>
      </p:sp>
      <p:sp>
        <p:nvSpPr>
          <p:cNvPr id="31747" name="Rectangle 3"/>
          <p:cNvSpPr>
            <a:spLocks noGrp="1" noChangeArrowheads="1"/>
          </p:cNvSpPr>
          <p:nvPr>
            <p:ph type="body" sz="half" idx="2"/>
          </p:nvPr>
        </p:nvSpPr>
        <p:spPr>
          <a:xfrm>
            <a:off x="-9262" y="836712"/>
            <a:ext cx="9144000" cy="5976664"/>
          </a:xfrm>
        </p:spPr>
        <p:txBody>
          <a:bodyPr/>
          <a:lstStyle/>
          <a:p>
            <a:pPr eaLnBrk="1" hangingPunct="1">
              <a:lnSpc>
                <a:spcPct val="80000"/>
              </a:lnSpc>
            </a:pPr>
            <a:r>
              <a:rPr lang="en-US" altLang="en-US" sz="2000" b="1" u="sng" dirty="0"/>
              <a:t>By your return to school in August</a:t>
            </a:r>
            <a:r>
              <a:rPr lang="en-US" altLang="en-US" sz="2000" b="1" dirty="0"/>
              <a:t> </a:t>
            </a:r>
          </a:p>
          <a:p>
            <a:pPr marL="0" indent="0" eaLnBrk="1" hangingPunct="1">
              <a:lnSpc>
                <a:spcPct val="80000"/>
              </a:lnSpc>
              <a:buNone/>
            </a:pPr>
            <a:r>
              <a:rPr lang="en-US" altLang="en-US" sz="2000" dirty="0"/>
              <a:t>	- first sections of UCAS form (aside from choices and personal 	statement) completed.</a:t>
            </a:r>
          </a:p>
          <a:p>
            <a:pPr marL="0" indent="0" eaLnBrk="1" hangingPunct="1">
              <a:lnSpc>
                <a:spcPct val="80000"/>
              </a:lnSpc>
              <a:buNone/>
            </a:pPr>
            <a:r>
              <a:rPr lang="en-US" altLang="en-US" sz="2000" dirty="0"/>
              <a:t>	- ‘early applicants’ register with </a:t>
            </a:r>
            <a:r>
              <a:rPr lang="en-US" altLang="en-US" sz="2000" dirty="0" err="1"/>
              <a:t>Mr</a:t>
            </a:r>
            <a:r>
              <a:rPr lang="en-US" altLang="en-US" sz="2000" dirty="0"/>
              <a:t> Martin (quicker and stricter 	timescale – </a:t>
            </a:r>
            <a:r>
              <a:rPr lang="en-US" altLang="en-US" sz="2000" dirty="0" err="1"/>
              <a:t>Mr</a:t>
            </a:r>
            <a:r>
              <a:rPr lang="en-US" altLang="en-US" sz="2000" dirty="0"/>
              <a:t> Martin will give further details separately)</a:t>
            </a:r>
            <a:r>
              <a:rPr lang="en-US" altLang="en-US" sz="2000" dirty="0">
                <a:solidFill>
                  <a:schemeClr val="accent2"/>
                </a:solidFill>
              </a:rPr>
              <a:t> </a:t>
            </a:r>
          </a:p>
          <a:p>
            <a:pPr eaLnBrk="1" hangingPunct="1">
              <a:lnSpc>
                <a:spcPct val="80000"/>
              </a:lnSpc>
            </a:pPr>
            <a:r>
              <a:rPr lang="en-US" altLang="en-US" sz="2000" b="1" u="sng" dirty="0"/>
              <a:t>Friday 2</a:t>
            </a:r>
            <a:r>
              <a:rPr lang="en-US" altLang="en-US" sz="2000" b="1" u="sng" baseline="30000" dirty="0"/>
              <a:t>nd</a:t>
            </a:r>
            <a:r>
              <a:rPr lang="en-US" altLang="en-US" sz="2000" b="1" u="sng" dirty="0"/>
              <a:t> September </a:t>
            </a:r>
            <a:r>
              <a:rPr lang="en-US" altLang="en-US" sz="2000" u="sng" dirty="0"/>
              <a:t>-</a:t>
            </a:r>
            <a:r>
              <a:rPr lang="en-US" altLang="en-US" sz="2000" dirty="0"/>
              <a:t> completed your ‘Yr14: UCAS reference Information’ sheet and handed this in to Mr Martin</a:t>
            </a:r>
          </a:p>
          <a:p>
            <a:pPr eaLnBrk="1" hangingPunct="1">
              <a:lnSpc>
                <a:spcPct val="80000"/>
              </a:lnSpc>
            </a:pPr>
            <a:r>
              <a:rPr lang="en-US" altLang="en-US" sz="2000" b="1" u="sng" dirty="0"/>
              <a:t>Monday 5</a:t>
            </a:r>
            <a:r>
              <a:rPr lang="en-US" altLang="en-US" sz="2000" b="1" u="sng" baseline="30000" dirty="0"/>
              <a:t>th</a:t>
            </a:r>
            <a:r>
              <a:rPr lang="en-US" altLang="en-US" sz="2000" b="1" u="sng" dirty="0"/>
              <a:t> September</a:t>
            </a:r>
            <a:r>
              <a:rPr lang="en-US" altLang="en-US" sz="2000" b="1" dirty="0"/>
              <a:t> </a:t>
            </a:r>
            <a:r>
              <a:rPr lang="en-US" altLang="en-US" sz="2000" dirty="0"/>
              <a:t>- anyone who needs to take a university admissions test should have given their name to Mr </a:t>
            </a:r>
            <a:r>
              <a:rPr lang="en-US" altLang="en-US" sz="2000" dirty="0" err="1"/>
              <a:t>McMorris</a:t>
            </a:r>
            <a:r>
              <a:rPr lang="en-US" altLang="en-US" sz="2000" dirty="0"/>
              <a:t>.</a:t>
            </a:r>
            <a:r>
              <a:rPr lang="en-US" altLang="en-US" sz="2000" dirty="0">
                <a:solidFill>
                  <a:schemeClr val="accent2"/>
                </a:solidFill>
              </a:rPr>
              <a:t> </a:t>
            </a:r>
          </a:p>
          <a:p>
            <a:pPr eaLnBrk="1" hangingPunct="1">
              <a:lnSpc>
                <a:spcPct val="80000"/>
              </a:lnSpc>
            </a:pPr>
            <a:r>
              <a:rPr lang="en-US" altLang="en-US" sz="2000" b="1" u="sng" dirty="0"/>
              <a:t>Friday 16</a:t>
            </a:r>
            <a:r>
              <a:rPr lang="en-US" altLang="en-US" sz="2000" b="1" u="sng" baseline="30000" dirty="0"/>
              <a:t>th</a:t>
            </a:r>
            <a:r>
              <a:rPr lang="en-US" altLang="en-US" sz="2000" b="1" u="sng" dirty="0"/>
              <a:t> September </a:t>
            </a:r>
            <a:r>
              <a:rPr lang="en-US" altLang="en-US" sz="2000" b="1" dirty="0"/>
              <a:t> </a:t>
            </a:r>
          </a:p>
          <a:p>
            <a:pPr marL="0" indent="0" eaLnBrk="1" hangingPunct="1">
              <a:lnSpc>
                <a:spcPct val="80000"/>
              </a:lnSpc>
              <a:buNone/>
            </a:pPr>
            <a:r>
              <a:rPr lang="en-US" altLang="en-US" sz="2000" b="1" dirty="0"/>
              <a:t>     	</a:t>
            </a:r>
            <a:r>
              <a:rPr lang="en-US" altLang="en-US" sz="2000" dirty="0"/>
              <a:t>- you will know which member of staff is looking after you for your 	personal statement and application guidance.</a:t>
            </a:r>
            <a:r>
              <a:rPr lang="en-US" altLang="en-US" sz="2000" dirty="0">
                <a:solidFill>
                  <a:schemeClr val="accent2"/>
                </a:solidFill>
              </a:rPr>
              <a:t> </a:t>
            </a:r>
          </a:p>
          <a:p>
            <a:pPr marL="0" indent="0" eaLnBrk="1" hangingPunct="1">
              <a:lnSpc>
                <a:spcPct val="80000"/>
              </a:lnSpc>
              <a:buNone/>
            </a:pPr>
            <a:r>
              <a:rPr lang="en-US" altLang="en-US" sz="2000" b="1" dirty="0"/>
              <a:t>     	</a:t>
            </a:r>
            <a:r>
              <a:rPr lang="en-US" altLang="en-US" sz="2000" dirty="0"/>
              <a:t>- Personal Statement handed in to your UCAS teacher.</a:t>
            </a:r>
          </a:p>
          <a:p>
            <a:pPr marL="0" indent="0" eaLnBrk="1" hangingPunct="1">
              <a:lnSpc>
                <a:spcPct val="80000"/>
              </a:lnSpc>
              <a:buNone/>
            </a:pPr>
            <a:r>
              <a:rPr lang="en-US" altLang="en-US" sz="2000" i="1" dirty="0"/>
              <a:t>	(FYI- by this stage, all of your AS teachers will have completed their 	references on you and handed them over to the UCAS staff, who will 	begin working on writing your UCAS reference)</a:t>
            </a:r>
            <a:endParaRPr lang="en-US" altLang="en-US" sz="2000" dirty="0"/>
          </a:p>
          <a:p>
            <a:pPr eaLnBrk="1" hangingPunct="1">
              <a:lnSpc>
                <a:spcPct val="80000"/>
              </a:lnSpc>
            </a:pPr>
            <a:r>
              <a:rPr lang="en-US" altLang="en-US" sz="2000" b="1" u="sng" dirty="0"/>
              <a:t>Friday 23</a:t>
            </a:r>
            <a:r>
              <a:rPr lang="en-US" altLang="en-US" sz="2000" b="1" u="sng" baseline="30000" dirty="0"/>
              <a:t>rd</a:t>
            </a:r>
            <a:r>
              <a:rPr lang="en-US" altLang="en-US" sz="2000" b="1" u="sng" dirty="0"/>
              <a:t> September</a:t>
            </a:r>
            <a:r>
              <a:rPr lang="en-US" altLang="en-US" sz="2000" b="1" dirty="0"/>
              <a:t> </a:t>
            </a:r>
            <a:r>
              <a:rPr lang="en-US" altLang="en-US" sz="2000" dirty="0"/>
              <a:t>– </a:t>
            </a:r>
            <a:r>
              <a:rPr lang="en-US" altLang="en-US" sz="2000" dirty="0" err="1"/>
              <a:t>Uni</a:t>
            </a:r>
            <a:r>
              <a:rPr lang="en-US" altLang="en-US" sz="2000" dirty="0"/>
              <a:t> choices added to your form and final draft of your personal statement completed, ready for your UCAS interview </a:t>
            </a:r>
          </a:p>
          <a:p>
            <a:pPr eaLnBrk="1" hangingPunct="1">
              <a:lnSpc>
                <a:spcPct val="80000"/>
              </a:lnSpc>
            </a:pPr>
            <a:r>
              <a:rPr lang="en-US" altLang="en-US" sz="2000" b="1" u="sng" dirty="0"/>
              <a:t>29</a:t>
            </a:r>
            <a:r>
              <a:rPr lang="en-US" altLang="en-US" sz="2000" b="1" u="sng" baseline="30000" dirty="0"/>
              <a:t>th</a:t>
            </a:r>
            <a:r>
              <a:rPr lang="en-US" altLang="en-US" sz="2000" b="1" u="sng" dirty="0"/>
              <a:t> September – 7</a:t>
            </a:r>
            <a:r>
              <a:rPr lang="en-US" altLang="en-US" sz="2000" b="1" u="sng" baseline="30000" dirty="0"/>
              <a:t>th</a:t>
            </a:r>
            <a:r>
              <a:rPr lang="en-US" altLang="en-US" sz="2000" b="1" u="sng" dirty="0"/>
              <a:t> October</a:t>
            </a:r>
            <a:r>
              <a:rPr lang="en-US" altLang="en-US" sz="2000" b="1" dirty="0"/>
              <a:t> </a:t>
            </a:r>
            <a:r>
              <a:rPr lang="en-US" altLang="en-US" sz="2000" dirty="0"/>
              <a:t>– UCAS Interview with your designated teacher</a:t>
            </a:r>
          </a:p>
          <a:p>
            <a:pPr algn="just" eaLnBrk="1" hangingPunct="1">
              <a:lnSpc>
                <a:spcPct val="80000"/>
              </a:lnSpc>
            </a:pPr>
            <a:r>
              <a:rPr lang="en-GB" altLang="en-US" sz="2000" b="1" u="sng" dirty="0"/>
              <a:t>YOUR COMPLETION DEADLINE IS FRIDAY 21</a:t>
            </a:r>
            <a:r>
              <a:rPr lang="en-GB" altLang="en-US" sz="2000" b="1" u="sng" baseline="30000" dirty="0"/>
              <a:t>st</a:t>
            </a:r>
            <a:r>
              <a:rPr lang="en-GB" altLang="en-US" sz="2000" b="1" u="sng" dirty="0"/>
              <a:t> October 2022.</a:t>
            </a:r>
            <a:endParaRPr lang="en-US" altLang="en-US" sz="2000" b="1" u="sn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8121"/>
    </mc:Choice>
    <mc:Fallback xmlns="">
      <p:transition spd="slow" advTm="108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68313" y="9525"/>
            <a:ext cx="8229600" cy="1143000"/>
          </a:xfrm>
        </p:spPr>
        <p:txBody>
          <a:bodyPr/>
          <a:lstStyle/>
          <a:p>
            <a:pPr eaLnBrk="1" hangingPunct="1"/>
            <a:r>
              <a:rPr lang="en-US" altLang="en-US">
                <a:solidFill>
                  <a:srgbClr val="FF0000"/>
                </a:solidFill>
              </a:rPr>
              <a:t>VERY IMPORTANT!</a:t>
            </a:r>
          </a:p>
        </p:txBody>
      </p:sp>
      <p:sp>
        <p:nvSpPr>
          <p:cNvPr id="13315" name="Rectangle 3"/>
          <p:cNvSpPr>
            <a:spLocks noGrp="1" noChangeArrowheads="1"/>
          </p:cNvSpPr>
          <p:nvPr>
            <p:ph type="body" idx="1"/>
          </p:nvPr>
        </p:nvSpPr>
        <p:spPr>
          <a:xfrm>
            <a:off x="179388" y="1341438"/>
            <a:ext cx="8785225" cy="5327650"/>
          </a:xfrm>
        </p:spPr>
        <p:txBody>
          <a:bodyPr/>
          <a:lstStyle/>
          <a:p>
            <a:pPr eaLnBrk="1" hangingPunct="1"/>
            <a:r>
              <a:rPr lang="en-US" altLang="en-US" sz="3000" b="1" dirty="0"/>
              <a:t>THESE DECISIONS ARE </a:t>
            </a:r>
            <a:r>
              <a:rPr lang="en-US" altLang="en-US" sz="3000" b="1" u="sng" dirty="0">
                <a:solidFill>
                  <a:srgbClr val="FF0000"/>
                </a:solidFill>
              </a:rPr>
              <a:t>YOUR </a:t>
            </a:r>
            <a:r>
              <a:rPr lang="en-US" altLang="en-US" sz="3000" b="1" dirty="0"/>
              <a:t>DECISIONS.</a:t>
            </a:r>
          </a:p>
          <a:p>
            <a:pPr eaLnBrk="1" hangingPunct="1"/>
            <a:endParaRPr lang="en-US" altLang="en-US" sz="3000" b="1" dirty="0"/>
          </a:p>
          <a:p>
            <a:pPr eaLnBrk="1" hangingPunct="1"/>
            <a:r>
              <a:rPr lang="en-US" altLang="en-US" sz="3000" b="1" dirty="0"/>
              <a:t>THEY IMPACT ON </a:t>
            </a:r>
            <a:r>
              <a:rPr lang="en-US" altLang="en-US" sz="3000" b="1" u="sng" dirty="0">
                <a:solidFill>
                  <a:srgbClr val="FF0000"/>
                </a:solidFill>
              </a:rPr>
              <a:t>YOUR</a:t>
            </a:r>
            <a:r>
              <a:rPr lang="en-US" altLang="en-US" sz="3000" b="1" dirty="0">
                <a:solidFill>
                  <a:srgbClr val="FF0066"/>
                </a:solidFill>
              </a:rPr>
              <a:t> </a:t>
            </a:r>
            <a:r>
              <a:rPr lang="en-US" altLang="en-US" sz="3000" b="1" dirty="0"/>
              <a:t>FUTURE </a:t>
            </a:r>
          </a:p>
          <a:p>
            <a:pPr eaLnBrk="1" hangingPunct="1"/>
            <a:endParaRPr lang="en-US" altLang="en-US" sz="3000" b="1" u="sng" dirty="0">
              <a:solidFill>
                <a:srgbClr val="FF0066"/>
              </a:solidFill>
            </a:endParaRPr>
          </a:p>
          <a:p>
            <a:pPr eaLnBrk="1" hangingPunct="1"/>
            <a:r>
              <a:rPr lang="en-US" altLang="en-US" sz="3000" b="1" u="sng" dirty="0">
                <a:solidFill>
                  <a:srgbClr val="FF0000"/>
                </a:solidFill>
              </a:rPr>
              <a:t>YOU</a:t>
            </a:r>
            <a:r>
              <a:rPr lang="en-US" altLang="en-US" sz="3000" b="1" dirty="0">
                <a:solidFill>
                  <a:srgbClr val="FF0000"/>
                </a:solidFill>
              </a:rPr>
              <a:t> </a:t>
            </a:r>
            <a:r>
              <a:rPr lang="en-US" altLang="en-US" sz="3000" b="1" dirty="0"/>
              <a:t>HAVE TO BE PROACTIVE IN SORTING THAT OUT…</a:t>
            </a:r>
          </a:p>
          <a:p>
            <a:pPr eaLnBrk="1" hangingPunct="1"/>
            <a:endParaRPr lang="en-US" altLang="en-US" sz="3000" b="1" dirty="0"/>
          </a:p>
          <a:p>
            <a:pPr eaLnBrk="1" hangingPunct="1"/>
            <a:r>
              <a:rPr lang="en-US" altLang="en-US" sz="3000" b="1" dirty="0"/>
              <a:t>IT IS </a:t>
            </a:r>
            <a:r>
              <a:rPr lang="en-US" altLang="en-US" sz="3000" b="1" u="sng" dirty="0">
                <a:solidFill>
                  <a:srgbClr val="FF0000"/>
                </a:solidFill>
              </a:rPr>
              <a:t>YOUR</a:t>
            </a:r>
            <a:r>
              <a:rPr lang="en-US" altLang="en-US" sz="3000" b="1" dirty="0"/>
              <a:t> RESPONSIBILITY TO DO THE </a:t>
            </a:r>
            <a:r>
              <a:rPr lang="en-US" altLang="en-US" sz="3000" b="1" u="sng" dirty="0">
                <a:solidFill>
                  <a:srgbClr val="FF0000"/>
                </a:solidFill>
              </a:rPr>
              <a:t>RESEARCH</a:t>
            </a:r>
            <a:r>
              <a:rPr lang="en-US" altLang="en-US" sz="3000" b="1" dirty="0">
                <a:solidFill>
                  <a:srgbClr val="FF0000"/>
                </a:solidFill>
              </a:rPr>
              <a:t>, </a:t>
            </a:r>
            <a:r>
              <a:rPr lang="en-US" altLang="en-US" sz="3000" b="1" u="sng" dirty="0">
                <a:solidFill>
                  <a:srgbClr val="FF0000"/>
                </a:solidFill>
              </a:rPr>
              <a:t>SEEK ADVICE</a:t>
            </a:r>
            <a:r>
              <a:rPr lang="en-US" altLang="en-US" sz="3000" b="1" dirty="0">
                <a:solidFill>
                  <a:srgbClr val="FF0000"/>
                </a:solidFill>
              </a:rPr>
              <a:t>, </a:t>
            </a:r>
            <a:r>
              <a:rPr lang="en-US" altLang="en-US" sz="3000" b="1" u="sng" dirty="0">
                <a:solidFill>
                  <a:srgbClr val="FF0000"/>
                </a:solidFill>
              </a:rPr>
              <a:t>CHECK THE DETAIL</a:t>
            </a:r>
            <a:r>
              <a:rPr lang="en-US" altLang="en-US" sz="3000" b="1" dirty="0">
                <a:solidFill>
                  <a:srgbClr val="FF0000"/>
                </a:solidFill>
              </a:rPr>
              <a:t> </a:t>
            </a:r>
            <a:r>
              <a:rPr lang="en-US" altLang="en-US" sz="3000" b="1" dirty="0"/>
              <a:t>AND </a:t>
            </a:r>
            <a:r>
              <a:rPr lang="en-US" altLang="en-US" sz="3000" b="1" u="sng" dirty="0">
                <a:solidFill>
                  <a:srgbClr val="FF0000"/>
                </a:solidFill>
              </a:rPr>
              <a:t>ADHERE TO THE DEADLINES</a:t>
            </a:r>
            <a:endParaRPr lang="en-US" altLang="en-US" sz="3000" b="1"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292"/>
    </mc:Choice>
    <mc:Fallback xmlns="">
      <p:transition spd="slow" advTm="53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28600" y="152400"/>
            <a:ext cx="8664575" cy="609600"/>
          </a:xfrm>
        </p:spPr>
        <p:txBody>
          <a:bodyPr/>
          <a:lstStyle/>
          <a:p>
            <a:pPr eaLnBrk="1" hangingPunct="1"/>
            <a:r>
              <a:rPr lang="en-US" altLang="en-US" sz="2800" u="sng">
                <a:solidFill>
                  <a:srgbClr val="FF0000"/>
                </a:solidFill>
              </a:rPr>
              <a:t>Some VITAL information regarding DEADLINES!</a:t>
            </a:r>
            <a:endParaRPr lang="en-US" altLang="en-US" sz="2800">
              <a:solidFill>
                <a:srgbClr val="FF0000"/>
              </a:solidFill>
            </a:endParaRPr>
          </a:p>
        </p:txBody>
      </p:sp>
      <p:sp>
        <p:nvSpPr>
          <p:cNvPr id="14339" name="Rectangle 3"/>
          <p:cNvSpPr>
            <a:spLocks noGrp="1" noChangeArrowheads="1"/>
          </p:cNvSpPr>
          <p:nvPr>
            <p:ph type="body" sz="half" idx="1"/>
          </p:nvPr>
        </p:nvSpPr>
        <p:spPr>
          <a:xfrm>
            <a:off x="228600" y="762000"/>
            <a:ext cx="8520113" cy="5867400"/>
          </a:xfrm>
        </p:spPr>
        <p:txBody>
          <a:bodyPr/>
          <a:lstStyle/>
          <a:p>
            <a:pPr eaLnBrk="1" hangingPunct="1">
              <a:buFontTx/>
              <a:buNone/>
              <a:defRPr/>
            </a:pPr>
            <a:r>
              <a:rPr lang="en-US" altLang="en-US" sz="6000" b="1" u="sng" dirty="0">
                <a:solidFill>
                  <a:srgbClr val="FF0000"/>
                </a:solidFill>
              </a:rPr>
              <a:t>UCAS</a:t>
            </a:r>
            <a:r>
              <a:rPr lang="en-US" altLang="en-US" sz="3200" u="sng" dirty="0">
                <a:solidFill>
                  <a:srgbClr val="FF0000"/>
                </a:solidFill>
              </a:rPr>
              <a:t> deadlines</a:t>
            </a:r>
          </a:p>
          <a:p>
            <a:pPr eaLnBrk="1" hangingPunct="1">
              <a:buFontTx/>
              <a:buNone/>
              <a:defRPr/>
            </a:pPr>
            <a:r>
              <a:rPr lang="en-US" altLang="en-US" sz="1050" dirty="0">
                <a:solidFill>
                  <a:schemeClr val="accent2"/>
                </a:solidFill>
              </a:rPr>
              <a:t> </a:t>
            </a:r>
          </a:p>
          <a:p>
            <a:pPr eaLnBrk="1" hangingPunct="1">
              <a:defRPr/>
            </a:pPr>
            <a:r>
              <a:rPr lang="en-GB" altLang="en-US" sz="2400" b="1" u="sng" dirty="0"/>
              <a:t>15 October</a:t>
            </a:r>
            <a:r>
              <a:rPr lang="en-GB" altLang="en-US" sz="2400" b="1" dirty="0"/>
              <a:t> for the universities of Oxford, Cambridge or any professional course in medicine, dentistry and veterinary medicine/science. </a:t>
            </a:r>
          </a:p>
          <a:p>
            <a:pPr marL="0" indent="0" eaLnBrk="1" hangingPunct="1">
              <a:buFontTx/>
              <a:buNone/>
              <a:defRPr/>
            </a:pPr>
            <a:endParaRPr lang="en-GB" altLang="en-US" sz="2400" b="1" dirty="0"/>
          </a:p>
          <a:p>
            <a:pPr eaLnBrk="1" hangingPunct="1">
              <a:defRPr/>
            </a:pPr>
            <a:r>
              <a:rPr lang="en-GB" altLang="en-US" sz="2400" b="1" u="sng" dirty="0"/>
              <a:t>15 January</a:t>
            </a:r>
            <a:r>
              <a:rPr lang="en-GB" altLang="en-US" sz="2400" b="1" dirty="0"/>
              <a:t> for the remaining courses. </a:t>
            </a:r>
          </a:p>
          <a:p>
            <a:pPr eaLnBrk="1" hangingPunct="1">
              <a:defRPr/>
            </a:pPr>
            <a:endParaRPr lang="en-GB" altLang="en-US" sz="2400" b="1" dirty="0"/>
          </a:p>
          <a:p>
            <a:pPr eaLnBrk="1" hangingPunct="1">
              <a:defRPr/>
            </a:pPr>
            <a:r>
              <a:rPr lang="en-GB" altLang="en-US" sz="2400" b="1" dirty="0"/>
              <a:t>no longer a later deadline for art and design courses. </a:t>
            </a:r>
          </a:p>
          <a:p>
            <a:pPr eaLnBrk="1" hangingPunct="1">
              <a:defRPr/>
            </a:pPr>
            <a:endParaRPr lang="en-GB" altLang="en-US" sz="2400" b="1" dirty="0"/>
          </a:p>
          <a:p>
            <a:pPr eaLnBrk="1" hangingPunct="1">
              <a:defRPr/>
            </a:pPr>
            <a:r>
              <a:rPr lang="en-GB" altLang="en-US" sz="2400" b="1" dirty="0">
                <a:solidFill>
                  <a:srgbClr val="FF0000"/>
                </a:solidFill>
              </a:rPr>
              <a:t>WE WILL HAVE OUR OWN INTERNAL DEADLINES TO MAKE SURE YOU HAVE ALL THE HELP YOU NEED.</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099"/>
    </mc:Choice>
    <mc:Fallback xmlns="">
      <p:transition spd="slow" advTm="68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a:solidFill>
                  <a:srgbClr val="FF0000"/>
                </a:solidFill>
              </a:rPr>
              <a:t>Your Application (1)</a:t>
            </a:r>
          </a:p>
        </p:txBody>
      </p:sp>
      <p:sp>
        <p:nvSpPr>
          <p:cNvPr id="18435" name="Rectangle 3"/>
          <p:cNvSpPr>
            <a:spLocks noGrp="1" noChangeArrowheads="1"/>
          </p:cNvSpPr>
          <p:nvPr>
            <p:ph type="body" idx="1"/>
          </p:nvPr>
        </p:nvSpPr>
        <p:spPr>
          <a:xfrm>
            <a:off x="250825" y="1600200"/>
            <a:ext cx="8713788" cy="4421188"/>
          </a:xfrm>
        </p:spPr>
        <p:txBody>
          <a:bodyPr/>
          <a:lstStyle/>
          <a:p>
            <a:pPr eaLnBrk="1" hangingPunct="1">
              <a:lnSpc>
                <a:spcPct val="80000"/>
              </a:lnSpc>
              <a:defRPr/>
            </a:pPr>
            <a:r>
              <a:rPr lang="en-US" altLang="en-US" sz="2400" dirty="0"/>
              <a:t>Refer to pages 1-2 on </a:t>
            </a:r>
            <a:r>
              <a:rPr lang="en-US" altLang="en-US" sz="2400" dirty="0">
                <a:solidFill>
                  <a:srgbClr val="FF0000"/>
                </a:solidFill>
              </a:rPr>
              <a:t>‘Answering your own Questions’</a:t>
            </a:r>
          </a:p>
          <a:p>
            <a:pPr eaLnBrk="1" hangingPunct="1">
              <a:lnSpc>
                <a:spcPct val="80000"/>
              </a:lnSpc>
              <a:buFontTx/>
              <a:buNone/>
              <a:defRPr/>
            </a:pPr>
            <a:endParaRPr lang="en-US" altLang="en-US" sz="2400" dirty="0"/>
          </a:p>
          <a:p>
            <a:pPr eaLnBrk="1" hangingPunct="1">
              <a:lnSpc>
                <a:spcPct val="80000"/>
              </a:lnSpc>
              <a:defRPr/>
            </a:pPr>
            <a:r>
              <a:rPr lang="en-US" altLang="en-US" sz="2400" dirty="0"/>
              <a:t>Your choice of course (and the fees associated with it) </a:t>
            </a:r>
          </a:p>
          <a:p>
            <a:pPr marL="0" indent="0" eaLnBrk="1" hangingPunct="1">
              <a:lnSpc>
                <a:spcPct val="80000"/>
              </a:lnSpc>
              <a:buFontTx/>
              <a:buNone/>
              <a:defRPr/>
            </a:pPr>
            <a:endParaRPr lang="en-US" altLang="en-US" sz="2400" dirty="0"/>
          </a:p>
          <a:p>
            <a:pPr eaLnBrk="1" hangingPunct="1">
              <a:lnSpc>
                <a:spcPct val="80000"/>
              </a:lnSpc>
              <a:defRPr/>
            </a:pPr>
            <a:r>
              <a:rPr lang="en-US" altLang="en-US" sz="2400" dirty="0"/>
              <a:t>You can check course fees for individual courses on the UCAS website. (Remember – you do not pay fees ‘upfront’ but when you start earning after university.)</a:t>
            </a:r>
          </a:p>
          <a:p>
            <a:pPr eaLnBrk="1" hangingPunct="1">
              <a:lnSpc>
                <a:spcPct val="80000"/>
              </a:lnSpc>
              <a:defRPr/>
            </a:pPr>
            <a:endParaRPr lang="en-US" altLang="en-US" sz="2400" dirty="0"/>
          </a:p>
          <a:p>
            <a:pPr eaLnBrk="1" hangingPunct="1">
              <a:lnSpc>
                <a:spcPct val="80000"/>
              </a:lnSpc>
              <a:defRPr/>
            </a:pPr>
            <a:r>
              <a:rPr lang="en-US" altLang="en-US" sz="2400" dirty="0"/>
              <a:t>Refer to pages 3-5 on </a:t>
            </a:r>
            <a:r>
              <a:rPr lang="en-US" altLang="en-US" sz="2400" dirty="0">
                <a:solidFill>
                  <a:srgbClr val="FF0000"/>
                </a:solidFill>
              </a:rPr>
              <a:t>‘University Entrance Requirements – Initial advice for Year 14, August 2022’ </a:t>
            </a:r>
            <a:r>
              <a:rPr lang="en-US" altLang="en-US" sz="2400" dirty="0"/>
              <a:t>Take 5 minutes now to read through this information.</a:t>
            </a:r>
            <a:r>
              <a:rPr lang="en-US" altLang="en-US" sz="2400" dirty="0">
                <a:solidFill>
                  <a:srgbClr val="FF0066"/>
                </a:solidFill>
              </a:rPr>
              <a:t> </a:t>
            </a:r>
          </a:p>
          <a:p>
            <a:pPr eaLnBrk="1" hangingPunct="1">
              <a:lnSpc>
                <a:spcPct val="80000"/>
              </a:lnSpc>
              <a:defRPr/>
            </a:pPr>
            <a:endParaRPr lang="en-US" altLang="en-US" sz="2400" dirty="0">
              <a:solidFill>
                <a:srgbClr val="FF0066"/>
              </a:solidFill>
            </a:endParaRPr>
          </a:p>
          <a:p>
            <a:pPr eaLnBrk="1" hangingPunct="1">
              <a:lnSpc>
                <a:spcPct val="80000"/>
              </a:lnSpc>
              <a:buFontTx/>
              <a:buNone/>
              <a:defRPr/>
            </a:pPr>
            <a:endParaRPr lang="en-US" altLang="en-US" sz="20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948"/>
    </mc:Choice>
    <mc:Fallback xmlns="">
      <p:transition spd="slow" advTm="74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a:solidFill>
                  <a:srgbClr val="FF0000"/>
                </a:solidFill>
              </a:rPr>
              <a:t>Your Application (2)</a:t>
            </a:r>
          </a:p>
        </p:txBody>
      </p:sp>
      <p:sp>
        <p:nvSpPr>
          <p:cNvPr id="19459" name="Rectangle 3"/>
          <p:cNvSpPr>
            <a:spLocks noGrp="1" noChangeArrowheads="1"/>
          </p:cNvSpPr>
          <p:nvPr>
            <p:ph type="body" idx="1"/>
          </p:nvPr>
        </p:nvSpPr>
        <p:spPr>
          <a:xfrm>
            <a:off x="457200" y="1600200"/>
            <a:ext cx="8229600" cy="3268663"/>
          </a:xfrm>
        </p:spPr>
        <p:txBody>
          <a:bodyPr/>
          <a:lstStyle/>
          <a:p>
            <a:pPr eaLnBrk="1" hangingPunct="1"/>
            <a:r>
              <a:rPr lang="en-US" altLang="en-US" sz="2800" dirty="0"/>
              <a:t>Refer to pages 6-7 regarding </a:t>
            </a:r>
            <a:r>
              <a:rPr lang="en-US" altLang="en-US" sz="2800" dirty="0">
                <a:solidFill>
                  <a:srgbClr val="FF0000"/>
                </a:solidFill>
              </a:rPr>
              <a:t>‘Admissions Tests August 2022 for University Entry 2023’</a:t>
            </a:r>
          </a:p>
          <a:p>
            <a:pPr eaLnBrk="1" hangingPunct="1"/>
            <a:endParaRPr lang="en-US" altLang="en-US" sz="2800" dirty="0"/>
          </a:p>
          <a:p>
            <a:pPr eaLnBrk="1" hangingPunct="1"/>
            <a:r>
              <a:rPr lang="en-US" altLang="en-US" sz="2800" dirty="0"/>
              <a:t>Anyone who thinks they will be applying to courses which require admissions tests, MUST email </a:t>
            </a:r>
            <a:r>
              <a:rPr lang="en-US" altLang="en-US" sz="2800" dirty="0" err="1"/>
              <a:t>Mr</a:t>
            </a:r>
            <a:r>
              <a:rPr lang="en-US" altLang="en-US" sz="2800" dirty="0"/>
              <a:t> </a:t>
            </a:r>
            <a:r>
              <a:rPr lang="en-US" altLang="en-US" sz="2800" dirty="0" err="1"/>
              <a:t>McMorris</a:t>
            </a:r>
            <a:r>
              <a:rPr lang="en-US" altLang="en-US" sz="2800" dirty="0"/>
              <a:t> ASAP.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808"/>
    </mc:Choice>
    <mc:Fallback xmlns="">
      <p:transition spd="slow" advTm="46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a:solidFill>
                  <a:srgbClr val="FF0000"/>
                </a:solidFill>
              </a:rPr>
              <a:t>Your Application (3)</a:t>
            </a:r>
          </a:p>
        </p:txBody>
      </p:sp>
      <p:sp>
        <p:nvSpPr>
          <p:cNvPr id="21507" name="Rectangle 3"/>
          <p:cNvSpPr>
            <a:spLocks noGrp="1" noChangeArrowheads="1"/>
          </p:cNvSpPr>
          <p:nvPr>
            <p:ph type="body" idx="1"/>
          </p:nvPr>
        </p:nvSpPr>
        <p:spPr>
          <a:xfrm>
            <a:off x="457200" y="1600200"/>
            <a:ext cx="8229600" cy="5068888"/>
          </a:xfrm>
        </p:spPr>
        <p:txBody>
          <a:bodyPr/>
          <a:lstStyle/>
          <a:p>
            <a:pPr eaLnBrk="1" hangingPunct="1">
              <a:lnSpc>
                <a:spcPct val="90000"/>
              </a:lnSpc>
            </a:pPr>
            <a:r>
              <a:rPr lang="en-US" altLang="en-US" dirty="0"/>
              <a:t>For some courses you MAY be called for interview by admissions tutors. If so, read pages 8-11 on </a:t>
            </a:r>
            <a:r>
              <a:rPr lang="en-US" altLang="en-US" dirty="0">
                <a:solidFill>
                  <a:srgbClr val="FF0000"/>
                </a:solidFill>
              </a:rPr>
              <a:t>‘Advice on University Interviews – A quick guide’ </a:t>
            </a:r>
            <a:r>
              <a:rPr lang="en-US" altLang="en-US" dirty="0"/>
              <a:t>and prepare your answers! </a:t>
            </a:r>
          </a:p>
          <a:p>
            <a:pPr eaLnBrk="1" hangingPunct="1">
              <a:lnSpc>
                <a:spcPct val="90000"/>
              </a:lnSpc>
            </a:pPr>
            <a:endParaRPr lang="en-US" altLang="en-US" dirty="0"/>
          </a:p>
          <a:p>
            <a:pPr eaLnBrk="1" hangingPunct="1">
              <a:lnSpc>
                <a:spcPct val="90000"/>
              </a:lnSpc>
            </a:pPr>
            <a:r>
              <a:rPr lang="en-US" altLang="en-US" dirty="0"/>
              <a:t>Remember to come early and seek further advice if you are facing interview.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9784"/>
    </mc:Choice>
    <mc:Fallback xmlns="">
      <p:transition spd="slow" advTm="79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a:solidFill>
                  <a:srgbClr val="FF0000"/>
                </a:solidFill>
              </a:rPr>
              <a:t>Your Application (4)</a:t>
            </a:r>
          </a:p>
        </p:txBody>
      </p:sp>
      <p:sp>
        <p:nvSpPr>
          <p:cNvPr id="10243" name="Rectangle 3"/>
          <p:cNvSpPr>
            <a:spLocks noGrp="1" noChangeArrowheads="1"/>
          </p:cNvSpPr>
          <p:nvPr>
            <p:ph type="body" idx="1"/>
          </p:nvPr>
        </p:nvSpPr>
        <p:spPr>
          <a:xfrm>
            <a:off x="395288" y="1628775"/>
            <a:ext cx="8291512" cy="4781550"/>
          </a:xfrm>
        </p:spPr>
        <p:txBody>
          <a:bodyPr/>
          <a:lstStyle/>
          <a:p>
            <a:pPr eaLnBrk="1" hangingPunct="1">
              <a:lnSpc>
                <a:spcPct val="90000"/>
              </a:lnSpc>
              <a:defRPr/>
            </a:pPr>
            <a:r>
              <a:rPr lang="en-US" altLang="en-US" sz="2800" dirty="0"/>
              <a:t>Refer to pages 12-16 which begin </a:t>
            </a:r>
            <a:r>
              <a:rPr lang="en-US" altLang="en-US" sz="2800" dirty="0">
                <a:solidFill>
                  <a:srgbClr val="FF0000"/>
                </a:solidFill>
              </a:rPr>
              <a:t>‘UCAS apply Your Application, Let’s get started’</a:t>
            </a:r>
          </a:p>
          <a:p>
            <a:pPr marL="0" indent="0" eaLnBrk="1" hangingPunct="1">
              <a:lnSpc>
                <a:spcPct val="90000"/>
              </a:lnSpc>
              <a:buFontTx/>
              <a:buNone/>
              <a:defRPr/>
            </a:pPr>
            <a:endParaRPr lang="en-US" altLang="en-US" sz="2800" dirty="0">
              <a:solidFill>
                <a:srgbClr val="FF0066"/>
              </a:solidFill>
            </a:endParaRPr>
          </a:p>
          <a:p>
            <a:pPr marL="0" indent="0" eaLnBrk="1" hangingPunct="1">
              <a:lnSpc>
                <a:spcPct val="90000"/>
              </a:lnSpc>
              <a:buFontTx/>
              <a:buNone/>
              <a:defRPr/>
            </a:pPr>
            <a:endParaRPr lang="en-US" altLang="en-US" sz="2800" dirty="0"/>
          </a:p>
          <a:p>
            <a:pPr marL="0" indent="0" eaLnBrk="1" hangingPunct="1">
              <a:lnSpc>
                <a:spcPct val="90000"/>
              </a:lnSpc>
              <a:buFontTx/>
              <a:buNone/>
              <a:defRPr/>
            </a:pPr>
            <a:endParaRPr lang="en-US" alt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949"/>
    </mc:Choice>
    <mc:Fallback xmlns="">
      <p:transition spd="slow" advTm="55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3"/>
          <p:cNvSpPr txBox="1">
            <a:spLocks noChangeArrowheads="1"/>
          </p:cNvSpPr>
          <p:nvPr/>
        </p:nvSpPr>
        <p:spPr bwMode="auto">
          <a:xfrm>
            <a:off x="684213" y="5700131"/>
            <a:ext cx="7704695" cy="941969"/>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b="1" dirty="0">
                <a:cs typeface="Times New Roman" panose="02020603050405020304" pitchFamily="18" charset="0"/>
              </a:rPr>
              <a:t>Questions about your application? See</a:t>
            </a:r>
            <a:endParaRPr lang="en-GB" altLang="en-US" sz="900" dirty="0"/>
          </a:p>
          <a:p>
            <a:pPr>
              <a:spcBef>
                <a:spcPct val="0"/>
              </a:spcBef>
              <a:buFontTx/>
              <a:buNone/>
            </a:pPr>
            <a:r>
              <a:rPr lang="en-GB" altLang="en-US" sz="1800" u="sng" dirty="0">
                <a:hlinkClick r:id="rId4"/>
              </a:rPr>
              <a:t>https://www.ucas.com/undergraduate/applying-university/filling-your-ucas-undergraduate-application</a:t>
            </a:r>
            <a:endParaRPr lang="en-GB" altLang="en-US" sz="1800" u="sng" dirty="0"/>
          </a:p>
        </p:txBody>
      </p:sp>
      <p:sp>
        <p:nvSpPr>
          <p:cNvPr id="25604" name="Rectangle 5"/>
          <p:cNvSpPr>
            <a:spLocks noChangeArrowheads="1"/>
          </p:cNvSpPr>
          <p:nvPr/>
        </p:nvSpPr>
        <p:spPr bwMode="auto">
          <a:xfrm>
            <a:off x="1331913" y="549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5606" name="TextBox 2"/>
          <p:cNvSpPr txBox="1">
            <a:spLocks noChangeArrowheads="1"/>
          </p:cNvSpPr>
          <p:nvPr/>
        </p:nvSpPr>
        <p:spPr bwMode="auto">
          <a:xfrm>
            <a:off x="684213" y="260350"/>
            <a:ext cx="79200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4000" dirty="0">
                <a:solidFill>
                  <a:srgbClr val="FF0000"/>
                </a:solidFill>
              </a:rPr>
              <a:t>UCAS Videos</a:t>
            </a:r>
          </a:p>
          <a:p>
            <a:pPr algn="ctr">
              <a:spcBef>
                <a:spcPct val="0"/>
              </a:spcBef>
              <a:buFontTx/>
              <a:buNone/>
            </a:pPr>
            <a:r>
              <a:rPr lang="en-GB" sz="2000" dirty="0">
                <a:hlinkClick r:id="rId5"/>
              </a:rPr>
              <a:t>https://www.ucas.com/connect/videos</a:t>
            </a:r>
            <a:endParaRPr lang="en-GB" altLang="en-US" sz="2000" dirty="0">
              <a:solidFill>
                <a:srgbClr val="FF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pic>
        <p:nvPicPr>
          <p:cNvPr id="2" name="Picture 1"/>
          <p:cNvPicPr>
            <a:picLocks noChangeAspect="1"/>
          </p:cNvPicPr>
          <p:nvPr/>
        </p:nvPicPr>
        <p:blipFill rotWithShape="1">
          <a:blip r:embed="rId7"/>
          <a:srcRect l="6344" t="27731" r="9337" b="4746"/>
          <a:stretch/>
        </p:blipFill>
        <p:spPr>
          <a:xfrm>
            <a:off x="251520" y="1564938"/>
            <a:ext cx="8510213" cy="38334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200"/>
    </mc:Choice>
    <mc:Fallback xmlns="">
      <p:transition spd="slow" advTm="30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20533" y="0"/>
            <a:ext cx="8785225" cy="1426170"/>
          </a:xfrm>
        </p:spPr>
        <p:txBody>
          <a:bodyPr/>
          <a:lstStyle/>
          <a:p>
            <a:r>
              <a:rPr lang="en-GB" altLang="en-US" sz="4000" dirty="0">
                <a:solidFill>
                  <a:srgbClr val="FF0000"/>
                </a:solidFill>
              </a:rPr>
              <a:t>Get some ideas with Subject Guides</a:t>
            </a:r>
            <a:br>
              <a:rPr lang="en-GB" altLang="en-US" sz="4000" dirty="0">
                <a:solidFill>
                  <a:srgbClr val="FF0000"/>
                </a:solidFill>
              </a:rPr>
            </a:br>
            <a:r>
              <a:rPr lang="en-GB" sz="1800" dirty="0">
                <a:hlinkClick r:id="rId4"/>
              </a:rPr>
              <a:t>https://www.ucas.com/explore/subjects</a:t>
            </a:r>
            <a:endParaRPr lang="en-GB" altLang="en-US" sz="1800" dirty="0">
              <a:solidFill>
                <a:srgbClr val="FF0000"/>
              </a:solidFill>
            </a:endParaRPr>
          </a:p>
        </p:txBody>
      </p:sp>
      <p:pic>
        <p:nvPicPr>
          <p:cNvPr id="3" name="Picture 2"/>
          <p:cNvPicPr>
            <a:picLocks noChangeAspect="1"/>
          </p:cNvPicPr>
          <p:nvPr/>
        </p:nvPicPr>
        <p:blipFill rotWithShape="1">
          <a:blip r:embed="rId5"/>
          <a:srcRect l="2960" t="10101" r="4640" b="9050"/>
          <a:stretch/>
        </p:blipFill>
        <p:spPr>
          <a:xfrm>
            <a:off x="755576" y="1426170"/>
            <a:ext cx="7715141" cy="531519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056"/>
    </mc:Choice>
    <mc:Fallback xmlns="">
      <p:transition spd="slow" advTm="23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9079</TotalTime>
  <Words>875</Words>
  <Application>Microsoft Office PowerPoint</Application>
  <PresentationFormat>On-screen Show (4:3)</PresentationFormat>
  <Paragraphs>82</Paragraphs>
  <Slides>15</Slides>
  <Notes>8</Notes>
  <HiddenSlides>0</HiddenSlides>
  <MMClips>15</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15</vt:i4>
      </vt:variant>
    </vt:vector>
  </HeadingPairs>
  <TitlesOfParts>
    <vt:vector size="17" baseType="lpstr">
      <vt:lpstr>Arial</vt:lpstr>
      <vt:lpstr>Default Design</vt:lpstr>
      <vt:lpstr>UCAS</vt:lpstr>
      <vt:lpstr>VERY IMPORTANT!</vt:lpstr>
      <vt:lpstr>Some VITAL information regarding DEADLINES!</vt:lpstr>
      <vt:lpstr>Your Application (1)</vt:lpstr>
      <vt:lpstr>Your Application (2)</vt:lpstr>
      <vt:lpstr>Your Application (3)</vt:lpstr>
      <vt:lpstr>Your Application (4)</vt:lpstr>
      <vt:lpstr>PowerPoint Presentation</vt:lpstr>
      <vt:lpstr>Get some ideas with Subject Guides https://www.ucas.com/explore/subjects</vt:lpstr>
      <vt:lpstr>Organise everything UCAS within UCAS Hub https://www.ucas.com/what-are-my-options/create-your-ucas-hub-today</vt:lpstr>
      <vt:lpstr>PowerPoint Presentation</vt:lpstr>
      <vt:lpstr>PowerPoint Presentation</vt:lpstr>
      <vt:lpstr>PowerPoint Presentation</vt:lpstr>
      <vt:lpstr>Information we need from you for your reference</vt:lpstr>
      <vt:lpstr>Some VITAL information regarding INTERNAL DEADLINES!  (apart from early applicants)  </vt:lpstr>
    </vt:vector>
  </TitlesOfParts>
  <Company>RM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Back Year 14  August 2012!  Well Done!  Hope you had a good Summer</dc:title>
  <dc:creator>Fiona McKinley</dc:creator>
  <cp:lastModifiedBy>Stephen Martin</cp:lastModifiedBy>
  <cp:revision>100</cp:revision>
  <cp:lastPrinted>2020-06-25T11:40:15Z</cp:lastPrinted>
  <dcterms:created xsi:type="dcterms:W3CDTF">2013-05-16T16:50:15Z</dcterms:created>
  <dcterms:modified xsi:type="dcterms:W3CDTF">2022-06-14T18:05:39Z</dcterms:modified>
</cp:coreProperties>
</file>