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610" r:id="rId2"/>
    <p:sldId id="611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  <a:srgbClr val="339933"/>
    <a:srgbClr val="FFFFFF"/>
    <a:srgbClr val="CC3300"/>
    <a:srgbClr val="FF9933"/>
    <a:srgbClr val="000066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7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15026914\AppData\Local\Microsoft\Windows\Temporary%20Internet%20Files\Content.Outlook\369L07DV\Copy%20of%20LFS_Orla_Flanaga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e15026914\AppData\Local\Microsoft\Windows\Temporary%20Internet%20Files\Content.Outlook\369L07DV\LFS_Orla_Flanaga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Employed (% of 16+ population)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LFS_Orla_Flanagan.xlsx]Sheet2'!$B$1</c:f>
              <c:strCache>
                <c:ptCount val="1"/>
                <c:pt idx="0">
                  <c:v>Employed (% of total)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'[Copy of LFS_Orla_Flanagan.xlsx]Sheet2'!$A$2:$A$7</c:f>
              <c:strCache>
                <c:ptCount val="6"/>
                <c:pt idx="0">
                  <c:v>Below NQF 2</c:v>
                </c:pt>
                <c:pt idx="1">
                  <c:v>NQF Level 2</c:v>
                </c:pt>
                <c:pt idx="2">
                  <c:v>NQF Level 3</c:v>
                </c:pt>
                <c:pt idx="3">
                  <c:v>NQF Level 4-5</c:v>
                </c:pt>
                <c:pt idx="4">
                  <c:v>NQF Level 6</c:v>
                </c:pt>
                <c:pt idx="5">
                  <c:v>NQF Level 7-8</c:v>
                </c:pt>
              </c:strCache>
            </c:strRef>
          </c:cat>
          <c:val>
            <c:numRef>
              <c:f>'[Copy of LFS_Orla_Flanagan.xlsx]Sheet2'!$B$2:$B$7</c:f>
              <c:numCache>
                <c:formatCode>0%</c:formatCode>
                <c:ptCount val="6"/>
                <c:pt idx="0">
                  <c:v>0.47691692071352582</c:v>
                </c:pt>
                <c:pt idx="1">
                  <c:v>0.57892659410368164</c:v>
                </c:pt>
                <c:pt idx="2">
                  <c:v>0.67088292774606906</c:v>
                </c:pt>
                <c:pt idx="3">
                  <c:v>0.79166398330735821</c:v>
                </c:pt>
                <c:pt idx="4">
                  <c:v>0.85592634699837289</c:v>
                </c:pt>
                <c:pt idx="5">
                  <c:v>0.85013058841603928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9-490C-BFF7-1AF9D6159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382180840"/>
        <c:axId val="382176920"/>
      </c:barChart>
      <c:catAx>
        <c:axId val="38218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76920"/>
        <c:crosses val="autoZero"/>
        <c:auto val="1"/>
        <c:lblAlgn val="ctr"/>
        <c:lblOffset val="100"/>
        <c:noMultiLvlLbl val="0"/>
      </c:catAx>
      <c:valAx>
        <c:axId val="38217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8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 gross weekly wage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Sheet2!$B$25</c:f>
              <c:strCache>
                <c:ptCount val="1"/>
                <c:pt idx="0">
                  <c:v>Gross weekly wage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Sheet2!$A$26:$A$31</c:f>
              <c:strCache>
                <c:ptCount val="6"/>
                <c:pt idx="0">
                  <c:v>Below NQF 2</c:v>
                </c:pt>
                <c:pt idx="1">
                  <c:v>NQF Level 2</c:v>
                </c:pt>
                <c:pt idx="2">
                  <c:v>NQF Level 3</c:v>
                </c:pt>
                <c:pt idx="3">
                  <c:v>NQF Level 4-5</c:v>
                </c:pt>
                <c:pt idx="4">
                  <c:v>NQF Level 6</c:v>
                </c:pt>
                <c:pt idx="5">
                  <c:v>NQF Level 7-8</c:v>
                </c:pt>
              </c:strCache>
            </c:strRef>
          </c:cat>
          <c:val>
            <c:numRef>
              <c:f>Sheet2!$B$26:$B$31</c:f>
              <c:numCache>
                <c:formatCode>_-"£"* #,##0_-;\-"£"* #,##0_-;_-"£"* "-"??_-;_-@_-</c:formatCode>
                <c:ptCount val="6"/>
                <c:pt idx="0">
                  <c:v>277.24127725856692</c:v>
                </c:pt>
                <c:pt idx="1">
                  <c:v>287.33905673111275</c:v>
                </c:pt>
                <c:pt idx="2">
                  <c:v>314.21246011244534</c:v>
                </c:pt>
                <c:pt idx="3">
                  <c:v>484.10180030528858</c:v>
                </c:pt>
                <c:pt idx="4">
                  <c:v>602.64694520687226</c:v>
                </c:pt>
                <c:pt idx="5">
                  <c:v>651.60829476358992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0-40E5-A958-F11E19CE5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382179272"/>
        <c:axId val="382182016"/>
      </c:barChart>
      <c:catAx>
        <c:axId val="38217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82016"/>
        <c:crosses val="autoZero"/>
        <c:auto val="1"/>
        <c:lblAlgn val="ctr"/>
        <c:lblOffset val="100"/>
        <c:noMultiLvlLbl val="0"/>
      </c:catAx>
      <c:valAx>
        <c:axId val="3821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£&quot;* #,##0_-;\-&quot;£&quot;* #,##0_-;_-&quot;£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17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0.07143</cdr:x>
      <cdr:y>0.26981</cdr:y>
    </cdr:from>
    <cdr:to>
      <cdr:x>0.98393</cdr:x>
      <cdr:y>0.27268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D794A36-F6F8-48A0-A69F-1665D9BF7206}"/>
            </a:ext>
          </a:extLst>
        </cdr:cNvPr>
        <cdr:cNvCxnSpPr/>
      </cdr:nvCxnSpPr>
      <cdr:spPr>
        <a:xfrm xmlns:a="http://schemas.openxmlformats.org/drawingml/2006/main" flipV="1">
          <a:off x="504056" y="1223988"/>
          <a:ext cx="6439315" cy="130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0.07143</cdr:x>
      <cdr:y>0.20635</cdr:y>
    </cdr:from>
    <cdr:to>
      <cdr:x>0.37768</cdr:x>
      <cdr:y>0.28658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" y="936104"/>
          <a:ext cx="2161140" cy="36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tx2"/>
              </a:solidFill>
            </a:rPr>
            <a:t>NI average</a:t>
          </a:r>
          <a:r>
            <a:rPr lang="en-GB" sz="1400" baseline="0" dirty="0">
              <a:solidFill>
                <a:schemeClr val="tx2"/>
              </a:solidFill>
            </a:rPr>
            <a:t> = </a:t>
          </a:r>
          <a:r>
            <a:rPr lang="en-GB" sz="1400" dirty="0">
              <a:solidFill>
                <a:schemeClr val="tx2"/>
              </a:solidFill>
            </a:rPr>
            <a:t>72.5</a:t>
          </a:r>
          <a:r>
            <a:rPr lang="en-GB" sz="1400" baseline="0" dirty="0">
              <a:solidFill>
                <a:schemeClr val="tx2"/>
              </a:solidFill>
            </a:rPr>
            <a:t>%</a:t>
          </a:r>
          <a:endParaRPr lang="en-GB" sz="14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0.08933</cdr:x>
      <cdr:y>0.29945</cdr:y>
    </cdr:from>
    <cdr:to>
      <cdr:x>0.96433</cdr:x>
      <cdr:y>0.29945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C470998-F00C-433C-AC4A-CB93108F97F7}"/>
            </a:ext>
          </a:extLst>
        </cdr:cNvPr>
        <cdr:cNvCxnSpPr/>
      </cdr:nvCxnSpPr>
      <cdr:spPr>
        <a:xfrm xmlns:a="http://schemas.openxmlformats.org/drawingml/2006/main">
          <a:off x="617538" y="1415893"/>
          <a:ext cx="604867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0.08596</cdr:x>
      <cdr:y>0.23854</cdr:y>
    </cdr:from>
    <cdr:to>
      <cdr:x>0.39221</cdr:x>
      <cdr:y>0.31877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218" y="1127861"/>
          <a:ext cx="2117035" cy="379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300" dirty="0">
              <a:solidFill>
                <a:schemeClr val="tx2"/>
              </a:solidFill>
            </a:rPr>
            <a:t>NI average</a:t>
          </a:r>
          <a:r>
            <a:rPr lang="en-GB" sz="1300" baseline="0" dirty="0">
              <a:solidFill>
                <a:schemeClr val="tx2"/>
              </a:solidFill>
            </a:rPr>
            <a:t> = £535</a:t>
          </a:r>
          <a:endParaRPr lang="en-GB" sz="1300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42FD482-A08C-42A7-A4D2-4B9DBB6059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7EBE5C-D830-43A0-8227-0E86BB1D9D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D34F4EA-89E4-4D40-87EC-6753995748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F3C107E-0649-4FA0-9964-41665BBE13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B5E6A1-3D74-4078-A3FF-170BBF6A5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8257A3-9F48-4051-9668-419C835AB6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48EE00-8A2A-4F42-A08A-C0E0CEB088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E2089A7-B7BB-4DF8-9561-98BBFB6022E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CECB798-6A44-4E12-A7DE-5FFEA8357F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3749E27-0732-4473-A7D3-20F09B1A92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A99957B-C935-4AFD-94CA-969D353D8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D1E223-0734-474F-9891-AC55EC99AE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B785FE5-3D03-4A42-A20C-5F02252D1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C7974-E26E-4055-B202-36A1E76D1D8A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A568A9-66A3-474F-8C2F-1D41DC423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5582669-D779-4C80-AFAD-15E688D35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67BF7EE-2E0C-440C-8108-9687A22FA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89CEEC7-3052-4414-89B7-DEFD2FF1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B3D4A6-9F66-424A-B8CF-02347CDFF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B0B6FF-3ACF-40E5-AD02-CA36A3E481F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F383BEE-0461-4E15-9E22-B164DC958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4D68045-7EE7-4AE4-B0C7-2B074D266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FE7DF2A-C2B5-4AFC-A5A3-C861605C7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6B4B4E-8438-494D-9BB8-42F1D4E9E2F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4462D29-1B37-4664-BC9A-B26250D97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39E0BB1-0323-4E35-9824-42479870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When choosing the most suitable course you must also consider what job opportunities there will be – The following graphs are the latest predictions on the next 10 years in NI. This is a from a study carried out by Ulster university in collaboration with DEL.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From the graph you can see the jobs in the public sector are dramatically falling and on the other hand the jobs in scientific, creative and digital industries will flourish.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B7F84B9-A452-402A-8DC2-09FAB7A51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359719-F6F1-4347-91EB-BEECFC6FCCE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C11A0EE-158D-4CFB-85E9-404267FE5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BF0E3C9-AC2C-4D68-9D60-5290013C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4FBFB8D-B10C-4668-8C2C-73BF040E9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A98E60-9B60-4750-A0A9-718FCE490CE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EA8A8E-2F1D-4E22-8FF0-5804091F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2C9319-35E8-4985-BB23-02B715382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A33FE-4B61-49D8-B0D5-A393C0C78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EE90-3F73-43FD-A03D-CEE4DB9D7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231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792AA9-1446-41AB-B6B4-22BEBA6C2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AB499-AAD1-4644-BFA0-337FE9AB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4A1F6-3F7E-41FB-B45C-50314A295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0DEF-DFC1-4F12-8AAC-32B490BB03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6957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65DE22-2EF2-48CE-9705-F15765A3E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A6302-6C4C-40C8-9AE9-7DA7ACFB3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3164D-2517-4106-A5E6-3DEE42CDC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00E1-EB1B-4FF4-B846-FA076F702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1900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School 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9ABB3A56-D066-4F44-99B2-E4DDADED8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16573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8280920" cy="46085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6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46C95-B42B-475B-B7E7-8BE22AFD1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FBD6A-10D8-40D9-B9C7-4D0C79691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72B38-9321-4BA6-BC57-97BC54B03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FA0D-0242-486D-AB2D-70D8316B31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60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21A8E5-ED92-4C92-A681-0FD310483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366392-7F0B-4A43-AB3B-BBD72DD5E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4BB81-FA9F-431B-BBF8-3F214131D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DBDE-7CF3-4E1E-AFAA-2F7A34726E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07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990DA-5B01-4CB0-9BF0-B86F431FB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32537-2D63-4BA7-A2DE-F624859AD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C67C9-832E-4478-ADB4-E19337C6C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EB35-2699-45E7-A203-88338FEC42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4285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42B191-62D1-4398-BDF4-072F73A0B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3AA82C-E2F1-414F-8349-F24B3DF67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BC159E-0EBD-410D-A91F-D4489C268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3579-5CB8-48E2-907A-A3644B6B2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6704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12D9B3-E6B4-4063-B377-7BA1AABD5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58A65-3807-4746-9451-AEB5B496B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36D59A-AB12-4B69-9072-8FADB0598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8B66-63C4-4F4E-AA49-5B2284581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014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F5F794-47BB-4D51-96CA-2815818B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F0811D-AC0B-424C-906B-633AEE4BD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D30734-6B5E-4115-95FB-7C8E23159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8D68-DF83-4793-980A-7A9CC2BEB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8941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F119A-BBBC-4B08-A41D-2E6F45B43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F730D-206D-4256-B78F-83649854C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407BE-1494-4ED2-B3E8-8A013AC00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A75D-AA55-4661-A47E-3CBD33F3E5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65062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0ACD2-E70C-47E5-A083-D8B90AA51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6B141-CC9C-4A91-ACE8-062FC7CD3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7B05B-12D4-4AF9-978B-B6A63F0BB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D1E2-35D7-4950-B7C9-090E9D914E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532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567DE1-A13B-45D6-8398-CB9F4F7B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D6A734-CB81-4677-A8B8-CE873130E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981C683A-89E6-438B-9348-BB65ED4C97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C8150BE1-9738-41A2-8912-5A71D3F493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1366" name="Rectangle 6">
            <a:extLst>
              <a:ext uri="{FF2B5EF4-FFF2-40B4-BE49-F238E27FC236}">
                <a16:creationId xmlns:a16="http://schemas.microsoft.com/office/drawing/2014/main" id="{AACCCA2A-B402-4307-AA21-9258770670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AD7C43F-9E16-4520-A773-BE2ED1E31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file:///\\ubsfss01\share\nicep\Core%20research\DEL\Skills%20Barometer%20Report\Skills%20Barometer%20Summary%20Presentation.xlsx!Employment%20projections!%5bSkills%20Barometer%20Summary%20Presentation.xlsx%5dEmployment%20projections%20Chart%2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imgres?imgurl=http://currentworld.net/wp-content/uploads/2011/09/University-of-Cambridge-logo.png&amp;imgrefurl=http://currentworld.net/university-of-cambridge-undergraduate-admission-information/&amp;usg=__1T6Dcxm4o4-fE4Lm4EH5ncNDbyI=&amp;h=599&amp;w=477&amp;sz=181&amp;hl=en&amp;start=1&amp;zoom=1&amp;tbnid=XbWsMl6omI42oM:&amp;tbnh=135&amp;tbnw=108&amp;ei=KbRnTpLqO6SO4gTo1_DfDA&amp;prev=/images?q%3Dcambridge%2Buniversity%26um%3D1%26hl%3Den%26safe%3Dactive%26gbv%3D2%26tbm%3Disch&amp;um=1&amp;itb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imgres?imgurl=http://3.bp.blogspot.com/_qZ7oSwb2KLs/TNv36KNx85I/AAAAAAAACso/fxtUaxVX2CE/s1600/2402200306_f8c39a38c3.jpg&amp;imgrefurl=http://mymarilyn.blogspot.com/2010/11/cost-of-university-comparative-look.html&amp;usg=__UHFpkUEo1ssD7j9vfFtoX5EIiVQ=&amp;h=383&amp;w=500&amp;sz=44&amp;hl=en&amp;start=18&amp;zoom=1&amp;tbnid=MA0GyHiC-M63iM:&amp;tbnh=100&amp;tbnw=130&amp;ei=EbtnTrKrE4OD4gSVlezWDA&amp;prev=/images?q%3Dcost%2Bof%2Buniversity%26um%3D1%26hl%3Den%26safe%3Dactive%26gbv%3D2%26tbm%3Disch&amp;um=1&amp;itbs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completeuniversityguide.co.uk/" TargetMode="External"/><Relationship Id="rId4" Type="http://schemas.openxmlformats.org/officeDocument/2006/relationships/hyperlink" Target="http://www.nidirect.gov.uk/care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funnypictures.org.uk/wp-content/uploads/2011/01/Funny-Mask-Dentist.jpg&amp;imgrefurl=http://www.funnypictures.org.uk/funny-mask-dentist&amp;usg=__NQQ5tCz-XeZbk17c09uWeKLypRc=&amp;h=384&amp;w=510&amp;sz=36&amp;hl=en&amp;start=21&amp;zoom=1&amp;tbnid=qU3eh1zFEQY7CM:&amp;tbnh=99&amp;tbnw=131&amp;ei=k49nTryUAq7a4QT346S8DA&amp;prev=/search?q%3Ddentist%26hl%3Den%26safe%3Dactive%26sa%3DN%26gbv%3D2%26tbm%3Disch&amp;itbs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972FE8A-288D-403F-99B8-603F3EE1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133600"/>
            <a:ext cx="3248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9C29104-FE61-4FA6-A950-4F54A6D37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20675"/>
            <a:ext cx="8893175" cy="90805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0066"/>
                </a:solidFill>
              </a:rPr>
              <a:t>Choosing a University Course/ Uni</a:t>
            </a:r>
            <a:br>
              <a:rPr lang="en-GB" altLang="en-US" sz="3200" b="1">
                <a:solidFill>
                  <a:srgbClr val="000066"/>
                </a:solidFill>
              </a:rPr>
            </a:br>
            <a:endParaRPr lang="en-GB" altLang="en-US" sz="3200" b="1">
              <a:solidFill>
                <a:srgbClr val="000066"/>
              </a:solidFill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F2B9965-5C41-4750-9B60-FD59BB79A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0" y="1530350"/>
            <a:ext cx="5472113" cy="53276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en-US" altLang="en-US" sz="2800" dirty="0">
              <a:solidFill>
                <a:srgbClr val="9C0000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There are 35,232 courses across 354 institutions in the UK and Ireland….. so how do you pick the right one?!?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>
              <a:solidFill>
                <a:srgbClr val="9C0000"/>
              </a:solidFill>
            </a:endParaRPr>
          </a:p>
          <a:p>
            <a:pPr marL="609600" indent="-609600" eaLnBrk="1" hangingPunct="1">
              <a:defRPr/>
            </a:pPr>
            <a:r>
              <a:rPr lang="en-GB" altLang="en-US" sz="2800" dirty="0">
                <a:solidFill>
                  <a:srgbClr val="9C0000"/>
                </a:solidFill>
              </a:rPr>
              <a:t>Research suggests that choosing the wrong course is the main factor why students leave universities early.</a:t>
            </a:r>
            <a:endParaRPr lang="en-US" altLang="en-US" sz="2800" dirty="0">
              <a:solidFill>
                <a:srgbClr val="9C0000"/>
              </a:solidFill>
            </a:endParaRPr>
          </a:p>
        </p:txBody>
      </p:sp>
      <p:pic>
        <p:nvPicPr>
          <p:cNvPr id="5125" name="Picture 5" descr="confused-thumb-331x400-15921">
            <a:extLst>
              <a:ext uri="{FF2B5EF4-FFF2-40B4-BE49-F238E27FC236}">
                <a16:creationId xmlns:a16="http://schemas.microsoft.com/office/drawing/2014/main" id="{522B8C09-9F72-4745-A1A2-E31A751D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r="8743"/>
          <a:stretch>
            <a:fillRect/>
          </a:stretch>
        </p:blipFill>
        <p:spPr bwMode="auto">
          <a:xfrm>
            <a:off x="250825" y="1773238"/>
            <a:ext cx="31670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23471F-68A3-4367-A5A9-A5475B352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188913"/>
            <a:ext cx="8964613" cy="604837"/>
          </a:xfrm>
        </p:spPr>
        <p:txBody>
          <a:bodyPr/>
          <a:lstStyle/>
          <a:p>
            <a:pPr eaLnBrk="1" hangingPunct="1"/>
            <a:r>
              <a:rPr lang="en-GB" altLang="en-US" sz="3600"/>
              <a:t>Type of Course </a:t>
            </a:r>
            <a:br>
              <a:rPr lang="en-GB" altLang="en-US" sz="3600"/>
            </a:br>
            <a:r>
              <a:rPr lang="en-GB" altLang="en-US" sz="2800"/>
              <a:t>(and options available)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FFE8F69-FC52-47C5-BC5D-D6CF4B561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76400"/>
            <a:ext cx="68516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/>
              <a:t>	</a:t>
            </a:r>
            <a:r>
              <a:rPr lang="en-GB" altLang="en-US" sz="2800">
                <a:solidFill>
                  <a:srgbClr val="9C0000"/>
                </a:solidFill>
              </a:rPr>
              <a:t>TYPE OF COURSE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9C0000"/>
                </a:solidFill>
              </a:rPr>
              <a:t>Full degree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9C0000"/>
                </a:solidFill>
              </a:rPr>
              <a:t>Foundation degree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>
                <a:solidFill>
                  <a:srgbClr val="9C0000"/>
                </a:solidFill>
              </a:rPr>
              <a:t>	OPTIONS AVAILABLE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9C0000"/>
                </a:solidFill>
              </a:rPr>
              <a:t>Integrated work placement/year abroad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9C0000"/>
                </a:solidFill>
              </a:rPr>
              <a:t>Masters extension e.g. BEng vs MEng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9C0000"/>
                </a:solidFill>
              </a:rPr>
              <a:t>Assessment methods</a:t>
            </a:r>
          </a:p>
        </p:txBody>
      </p:sp>
      <p:pic>
        <p:nvPicPr>
          <p:cNvPr id="17412" name="Picture 4" descr="Foundation_Degree">
            <a:extLst>
              <a:ext uri="{FF2B5EF4-FFF2-40B4-BE49-F238E27FC236}">
                <a16:creationId xmlns:a16="http://schemas.microsoft.com/office/drawing/2014/main" id="{02654F9F-BDB3-45C4-BD65-72208060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1800"/>
            <a:ext cx="2665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BE1FDC3-BC8F-487E-A2CC-2727FD2C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200"/>
            <a:ext cx="8218488" cy="561975"/>
          </a:xfrm>
        </p:spPr>
        <p:txBody>
          <a:bodyPr/>
          <a:lstStyle/>
          <a:p>
            <a:r>
              <a:rPr lang="en-GB" altLang="en-US" sz="2400"/>
              <a:t>Employment projections by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76BD4-1410-44FD-A381-6BFDEF4AD159}"/>
              </a:ext>
            </a:extLst>
          </p:cNvPr>
          <p:cNvSpPr txBox="1"/>
          <p:nvPr/>
        </p:nvSpPr>
        <p:spPr>
          <a:xfrm>
            <a:off x="1087438" y="982663"/>
            <a:ext cx="8064500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1200"/>
              </a:spcAft>
              <a:buClr>
                <a:srgbClr val="00A5EC"/>
              </a:buClr>
              <a:defRPr/>
            </a:pPr>
            <a:r>
              <a:rPr lang="en-GB" sz="2000" b="1" kern="0" dirty="0">
                <a:solidFill>
                  <a:srgbClr val="002B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employment change by 1 digit SIC (2015-25)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15BDD-BF08-4D3E-A88C-5EB6A57B1C0E}"/>
              </a:ext>
            </a:extLst>
          </p:cNvPr>
          <p:cNvSpPr txBox="1"/>
          <p:nvPr/>
        </p:nvSpPr>
        <p:spPr>
          <a:xfrm>
            <a:off x="7626350" y="5845175"/>
            <a:ext cx="1049338" cy="2381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defRPr/>
            </a:pPr>
            <a:r>
              <a:rPr lang="en-GB" sz="1200" dirty="0">
                <a:latin typeface="Arial" charset="0"/>
              </a:rPr>
              <a:t>Source: UUEPC</a:t>
            </a: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BE0CC2AB-DC54-49B6-9DED-EC9DA75F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77093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>
            <a:extLst>
              <a:ext uri="{FF2B5EF4-FFF2-40B4-BE49-F238E27FC236}">
                <a16:creationId xmlns:a16="http://schemas.microsoft.com/office/drawing/2014/main" id="{F019751B-EE5C-461C-B661-357092DD4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9063"/>
            <a:ext cx="558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 Job Opportunities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9">
            <a:extLst>
              <a:ext uri="{FF2B5EF4-FFF2-40B4-BE49-F238E27FC236}">
                <a16:creationId xmlns:a16="http://schemas.microsoft.com/office/drawing/2014/main" id="{857F1364-E274-4CB8-90B9-C6DC1C53A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733126"/>
              </p:ext>
            </p:extLst>
          </p:nvPr>
        </p:nvGraphicFramePr>
        <p:xfrm>
          <a:off x="490538" y="836613"/>
          <a:ext cx="761047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Worksheet" r:id="rId4" imgW="7610455" imgH="5572260" progId="Excel.Sheet.12">
                  <p:link updateAutomatic="1"/>
                </p:oleObj>
              </mc:Choice>
              <mc:Fallback>
                <p:oleObj name="Worksheet" r:id="rId4" imgW="7610455" imgH="5572260" progId="Excel.Sheet.12">
                  <p:link updateAutomatic="1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836613"/>
                        <a:ext cx="7610475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itle 1">
            <a:extLst>
              <a:ext uri="{FF2B5EF4-FFF2-40B4-BE49-F238E27FC236}">
                <a16:creationId xmlns:a16="http://schemas.microsoft.com/office/drawing/2014/main" id="{EFAA1723-6992-48D5-BEC9-49F0F0EE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r>
              <a:rPr lang="en-GB" altLang="en-US"/>
              <a:t>Demand by industry sector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F42F4-8E36-4435-89A4-1965B410D069}"/>
              </a:ext>
            </a:extLst>
          </p:cNvPr>
          <p:cNvSpPr txBox="1"/>
          <p:nvPr/>
        </p:nvSpPr>
        <p:spPr>
          <a:xfrm>
            <a:off x="250825" y="908050"/>
            <a:ext cx="8713788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A5EC"/>
              </a:buClr>
              <a:defRPr/>
            </a:pPr>
            <a:r>
              <a:rPr lang="en-GB" sz="1500" b="1" kern="0" dirty="0">
                <a:solidFill>
                  <a:srgbClr val="002B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average net requirement (2015-25)</a:t>
            </a: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A9C62AF7-5685-4686-A90E-A71D6466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6457950"/>
            <a:ext cx="151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w Cen MT Condensed" panose="020B0606020104020203" pitchFamily="34" charset="0"/>
              </a:rPr>
              <a:t>Source: EPC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A75B4CE-9CDD-42C8-BCCA-3D217979BDDD}"/>
              </a:ext>
            </a:extLst>
          </p:cNvPr>
          <p:cNvSpPr/>
          <p:nvPr/>
        </p:nvSpPr>
        <p:spPr>
          <a:xfrm>
            <a:off x="7900988" y="1341438"/>
            <a:ext cx="200025" cy="453548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A03A7-CDC9-440A-BDB8-0D3DFEBE5AD3}"/>
              </a:ext>
            </a:extLst>
          </p:cNvPr>
          <p:cNvSpPr txBox="1"/>
          <p:nvPr/>
        </p:nvSpPr>
        <p:spPr>
          <a:xfrm>
            <a:off x="8101013" y="3429000"/>
            <a:ext cx="10795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Clr>
                <a:srgbClr val="00A5EC"/>
              </a:buClr>
              <a:defRPr/>
            </a:pPr>
            <a:r>
              <a:rPr lang="en-GB" sz="1200" kern="0" dirty="0">
                <a:solidFill>
                  <a:srgbClr val="002B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29,300 p.a.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685874F-39A7-4523-AD94-9547D467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en-GB" altLang="en-US"/>
              <a:t>Choosing the University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A6BC96A-3546-4FDD-A5BB-64799E54F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Courses offered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Location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Quality and Reputation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Facilities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Cost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AOB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01A1BFF7-2EBF-4A17-8250-DDF04E5A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8017" b="3773"/>
          <a:stretch>
            <a:fillRect/>
          </a:stretch>
        </p:blipFill>
        <p:spPr bwMode="auto">
          <a:xfrm>
            <a:off x="5446713" y="1773238"/>
            <a:ext cx="32400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0EB0E2-7056-4C65-BD49-4AAC87865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Course offered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36777BA-15FD-4B46-BE13-31B6ECAD2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" y="1412875"/>
            <a:ext cx="4505325" cy="5688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	</a:t>
            </a:r>
            <a:r>
              <a:rPr lang="en-GB" altLang="en-US" b="1" u="sng">
                <a:solidFill>
                  <a:srgbClr val="9C0000"/>
                </a:solidFill>
              </a:rPr>
              <a:t>Easy for some: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Only 7 universities offer veterinary medicine</a:t>
            </a:r>
          </a:p>
          <a:p>
            <a:pPr eaLnBrk="1" hangingPunct="1">
              <a:buFontTx/>
              <a:buNone/>
            </a:pPr>
            <a:endParaRPr lang="en-GB" altLang="en-US">
              <a:solidFill>
                <a:srgbClr val="9C0000"/>
              </a:solidFill>
            </a:endParaRP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For others there may be 30+ universities offering courses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3E4C8430-D3BA-4320-B7FF-32D266F0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2497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968996-74E3-417A-BA74-4EB3DC01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GB" altLang="en-US"/>
              <a:t>Location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338063A-3D9D-4E96-8A6A-112F2ADA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229600" cy="510222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Are you a home-bird?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Cost of living – S England and London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Fees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Independence – own cooking!!!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Accommodation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City vs campus</a:t>
            </a:r>
          </a:p>
          <a:p>
            <a:pPr eaLnBrk="1" hangingPunct="1"/>
            <a:endParaRPr lang="en-GB" altLang="en-US">
              <a:solidFill>
                <a:srgbClr val="9C0000"/>
              </a:solidFill>
            </a:endParaRPr>
          </a:p>
        </p:txBody>
      </p:sp>
      <p:pic>
        <p:nvPicPr>
          <p:cNvPr id="24580" name="Picture 4" descr="4f412-Batchelors_Super_Noodles_Mild_">
            <a:extLst>
              <a:ext uri="{FF2B5EF4-FFF2-40B4-BE49-F238E27FC236}">
                <a16:creationId xmlns:a16="http://schemas.microsoft.com/office/drawing/2014/main" id="{9B00561D-10AF-40D2-AEF9-BD3C8BDC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20430"/>
          <a:stretch>
            <a:fillRect/>
          </a:stretch>
        </p:blipFill>
        <p:spPr bwMode="auto">
          <a:xfrm>
            <a:off x="6815138" y="2924175"/>
            <a:ext cx="187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79BEF19-12DE-4987-8668-13E38A0F4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563" y="9048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/>
              <a:t>Quality and Reputation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0BBC16B-F738-4F8C-9ABD-B18167FFB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563" y="1484313"/>
            <a:ext cx="84391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Check out the University League Tables.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View by subject.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National Student Survey to asses teaching quality.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dirty="0">
                <a:solidFill>
                  <a:srgbClr val="9C0000"/>
                </a:solidFill>
              </a:rPr>
              <a:t>	</a:t>
            </a:r>
            <a:r>
              <a:rPr lang="en-GB" altLang="en-US" b="1" u="sng" dirty="0">
                <a:solidFill>
                  <a:srgbClr val="9C0000"/>
                </a:solidFill>
              </a:rPr>
              <a:t>HOWEVER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Even the best universities vary in quality across subjects.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Universities at the top of the table will often demand higher entry requirements</a:t>
            </a:r>
          </a:p>
        </p:txBody>
      </p:sp>
      <p:pic>
        <p:nvPicPr>
          <p:cNvPr id="25604" name="Picture 4" descr="ANd9GcRbqRVxDpwJG2kPaIYSvJxt3BlekH07M2pTsZ7fJKMqZuFc2L0EStWmifs">
            <a:hlinkClick r:id="rId2"/>
            <a:extLst>
              <a:ext uri="{FF2B5EF4-FFF2-40B4-BE49-F238E27FC236}">
                <a16:creationId xmlns:a16="http://schemas.microsoft.com/office/drawing/2014/main" id="{0CE17FFB-F732-4CF4-94DE-42062328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2713"/>
            <a:ext cx="12112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1897DA-D78C-45CE-98D5-33DD46D4A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en-US"/>
              <a:t>Facilities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CB8F40-6FAD-438C-B64B-8D0883AEA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608513" cy="4525963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Accommodation – guarantee for 1</a:t>
            </a:r>
            <a:r>
              <a:rPr lang="en-GB" altLang="en-US" sz="2800" baseline="30000">
                <a:solidFill>
                  <a:srgbClr val="9C0000"/>
                </a:solidFill>
              </a:rPr>
              <a:t>st</a:t>
            </a:r>
            <a:r>
              <a:rPr lang="en-GB" altLang="en-US" sz="2800">
                <a:solidFill>
                  <a:srgbClr val="9C0000"/>
                </a:solidFill>
              </a:rPr>
              <a:t> year students?</a:t>
            </a:r>
          </a:p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How convenient is the accommodation?</a:t>
            </a:r>
          </a:p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Does the university cater for your interests and needs? (e.g. clubs/ societies/student support)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D37ACB7B-391C-4CEB-988F-6FB26B0C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5852"/>
          <a:stretch>
            <a:fillRect/>
          </a:stretch>
        </p:blipFill>
        <p:spPr bwMode="auto">
          <a:xfrm>
            <a:off x="5076825" y="1576388"/>
            <a:ext cx="389413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B11EBDB-6197-4C7D-AA77-C5EA5A9DE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/>
              <a:t>Cost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93A316-316A-44EB-9A0C-58BFC5CFD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9C0000"/>
                </a:solidFill>
              </a:rPr>
              <a:t>Fees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9C0000"/>
                </a:solidFill>
              </a:rPr>
              <a:t>Travel – flights/boats/getting your ‘stuff’ there (and back)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9C0000"/>
                </a:solidFill>
              </a:rPr>
              <a:t>Accommodation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9C0000"/>
                </a:solidFill>
              </a:rPr>
              <a:t>Clubs/societies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solidFill>
                  <a:srgbClr val="9C0000"/>
                </a:solidFill>
              </a:rPr>
              <a:t>	</a:t>
            </a:r>
            <a:r>
              <a:rPr lang="en-GB" altLang="en-US" b="1" u="sng">
                <a:solidFill>
                  <a:srgbClr val="9C0000"/>
                </a:solidFill>
              </a:rPr>
              <a:t>BUT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9C0000"/>
                </a:solidFill>
              </a:rPr>
              <a:t>Check out available bursaries/scholarships</a:t>
            </a:r>
          </a:p>
        </p:txBody>
      </p:sp>
      <p:pic>
        <p:nvPicPr>
          <p:cNvPr id="27652" name="Picture 4" descr="ANd9GcSu6II9tPMiUn3C0se17i8_zMrYHpBd-6BsF3Fm3qmadAgm9ovWrZy9XgI">
            <a:hlinkClick r:id="rId2"/>
            <a:extLst>
              <a:ext uri="{FF2B5EF4-FFF2-40B4-BE49-F238E27FC236}">
                <a16:creationId xmlns:a16="http://schemas.microsoft.com/office/drawing/2014/main" id="{4C1A9668-9478-46A0-9951-87FE1FE2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28813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spectus">
            <a:extLst>
              <a:ext uri="{FF2B5EF4-FFF2-40B4-BE49-F238E27FC236}">
                <a16:creationId xmlns:a16="http://schemas.microsoft.com/office/drawing/2014/main" id="{121ECC7D-0D6F-4C65-B484-DF1E1ED4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-79375"/>
            <a:ext cx="3155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052E3C52-7F95-41F2-9308-3DBB6673B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63575" y="9525"/>
            <a:ext cx="8229600" cy="633413"/>
          </a:xfrm>
        </p:spPr>
        <p:txBody>
          <a:bodyPr/>
          <a:lstStyle/>
          <a:p>
            <a:pPr eaLnBrk="1" hangingPunct="1"/>
            <a:r>
              <a:rPr lang="en-GB" altLang="en-US"/>
              <a:t>AOB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CF23EB13-D1D9-4A65-921F-53B57CFC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99745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Beware of the prospectus:</a:t>
            </a:r>
          </a:p>
          <a:p>
            <a:pPr lvl="1" eaLnBrk="1" hangingPunct="1"/>
            <a:r>
              <a:rPr lang="en-GB" altLang="en-US">
                <a:solidFill>
                  <a:srgbClr val="9C0000"/>
                </a:solidFill>
              </a:rPr>
              <a:t>It’s not always sunny</a:t>
            </a:r>
          </a:p>
          <a:p>
            <a:pPr lvl="1" eaLnBrk="1" hangingPunct="1"/>
            <a:r>
              <a:rPr lang="en-GB" altLang="en-US">
                <a:solidFill>
                  <a:srgbClr val="9C0000"/>
                </a:solidFill>
              </a:rPr>
              <a:t>Not every student is a model!</a:t>
            </a:r>
          </a:p>
          <a:p>
            <a:pPr lvl="1" eaLnBrk="1" hangingPunct="1"/>
            <a:r>
              <a:rPr lang="en-GB" altLang="en-US">
                <a:solidFill>
                  <a:srgbClr val="9C0000"/>
                </a:solidFill>
              </a:rPr>
              <a:t>Not every student becomes an astronaut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Make the most of Open Days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Check out:</a:t>
            </a:r>
          </a:p>
          <a:p>
            <a:pPr lvl="1" eaLnBrk="1" hangingPunct="1"/>
            <a:r>
              <a:rPr lang="en-GB" altLang="en-US">
                <a:hlinkClick r:id="rId3"/>
              </a:rPr>
              <a:t>www.ucas.com</a:t>
            </a:r>
            <a:r>
              <a:rPr lang="en-GB" altLang="en-US"/>
              <a:t> </a:t>
            </a:r>
          </a:p>
          <a:p>
            <a:pPr lvl="1" eaLnBrk="1" hangingPunct="1"/>
            <a:r>
              <a:rPr lang="en-GB" altLang="en-US">
                <a:hlinkClick r:id="rId4"/>
              </a:rPr>
              <a:t>www.nidirect.gov.uk/careers</a:t>
            </a:r>
            <a:endParaRPr lang="en-GB" altLang="en-US"/>
          </a:p>
          <a:p>
            <a:pPr lvl="1" eaLnBrk="1" hangingPunct="1"/>
            <a:r>
              <a:rPr lang="en-GB" altLang="en-US">
                <a:hlinkClick r:id="rId5"/>
              </a:rPr>
              <a:t>www.thecompleteuniversityguide.co.uk</a:t>
            </a:r>
            <a:endParaRPr lang="en-GB" altLang="en-US"/>
          </a:p>
          <a:p>
            <a:pPr lvl="1" eaLnBrk="1" hangingPunct="1"/>
            <a:endParaRPr lang="en-GB" altLang="en-US"/>
          </a:p>
          <a:p>
            <a:pPr lvl="1" eaLnBrk="1" hangingPunct="1"/>
            <a:endParaRPr lang="en-GB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D49CC55-6909-415D-9010-2AEE11E9C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663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But why go to University?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B16ACFA-50E4-4774-A8AE-98DCB59D6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1113" y="1557338"/>
            <a:ext cx="6300788" cy="633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Independence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Range of challenge and opportunity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Wider outlook on life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Greater employment opportunities</a:t>
            </a:r>
            <a:endParaRPr lang="en-GB" altLang="en-US" sz="2800" dirty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Enhanced personal/career fulfillment.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Higher starting salary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Initial salary rises 4 times faster.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Reduced chances of unemployment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9C0000"/>
                </a:solidFill>
              </a:rPr>
              <a:t>50% of graduate jobs open to graduates of </a:t>
            </a:r>
            <a:r>
              <a:rPr lang="en-US" altLang="en-US" sz="2800" u="sng" dirty="0">
                <a:solidFill>
                  <a:srgbClr val="9C0000"/>
                </a:solidFill>
              </a:rPr>
              <a:t>any</a:t>
            </a:r>
            <a:r>
              <a:rPr lang="en-US" altLang="en-US" sz="2800" b="1" dirty="0">
                <a:solidFill>
                  <a:srgbClr val="9C0000"/>
                </a:solidFill>
              </a:rPr>
              <a:t> </a:t>
            </a:r>
            <a:r>
              <a:rPr lang="en-US" altLang="en-US" sz="2800" dirty="0">
                <a:solidFill>
                  <a:srgbClr val="9C0000"/>
                </a:solidFill>
              </a:rPr>
              <a:t>discipline.</a:t>
            </a:r>
            <a:endParaRPr lang="en-GB" altLang="en-US" sz="2800" dirty="0">
              <a:solidFill>
                <a:srgbClr val="9C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GB" altLang="en-US" sz="1800" dirty="0">
              <a:solidFill>
                <a:srgbClr val="9C0000"/>
              </a:solidFill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AF8EE521-0050-495B-B69A-4715D376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6274" r="6322"/>
          <a:stretch>
            <a:fillRect/>
          </a:stretch>
        </p:blipFill>
        <p:spPr bwMode="auto">
          <a:xfrm>
            <a:off x="6156325" y="2205038"/>
            <a:ext cx="28797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59FA0CB-4BE8-4C41-81C3-120E4F47E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/>
          <a:lstStyle/>
          <a:p>
            <a:pPr eaLnBrk="1" hangingPunct="1"/>
            <a:r>
              <a:rPr lang="en-GB" altLang="en-US"/>
              <a:t>Other Options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823D31-D569-4E02-837A-3ED2EB955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1412875"/>
            <a:ext cx="5029200" cy="664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accent2"/>
                </a:solidFill>
              </a:rPr>
              <a:t>Colleges of Further and Higher Education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accent2"/>
                </a:solidFill>
              </a:rPr>
              <a:t>GAP year - check that the colleges and universities you’re applying to will accept an application for deferred entry.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accent2"/>
                </a:solidFill>
              </a:rPr>
              <a:t>Apprenticeships – combine work and study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accent2"/>
                </a:solidFill>
              </a:rPr>
              <a:t>School Leavers Programmes e.g. PwC etc.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accent2"/>
                </a:solidFill>
              </a:rPr>
              <a:t>Employment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26B055BD-9DDC-44DC-814A-2972C24ED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29622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A336FC-3045-488B-94EF-CE20232A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8064500" cy="519112"/>
          </a:xfrm>
        </p:spPr>
        <p:txBody>
          <a:bodyPr/>
          <a:lstStyle/>
          <a:p>
            <a:r>
              <a:rPr lang="en-GB" altLang="en-US" sz="3200"/>
              <a:t>Employment prospects by level of education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DEB4018B-4083-4ECB-887A-6FC2331B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465888"/>
            <a:ext cx="1187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chemeClr val="tx2"/>
                </a:solidFill>
                <a:latin typeface="Tw Cen MT Condensed" panose="020B0606020104020203" pitchFamily="34" charset="0"/>
              </a:rPr>
              <a:t>Source: LFS</a:t>
            </a:r>
          </a:p>
        </p:txBody>
      </p:sp>
      <p:sp>
        <p:nvSpPr>
          <p:cNvPr id="8196" name="TextBox 2">
            <a:extLst>
              <a:ext uri="{FF2B5EF4-FFF2-40B4-BE49-F238E27FC236}">
                <a16:creationId xmlns:a16="http://schemas.microsoft.com/office/drawing/2014/main" id="{19A94C1B-82A7-46E0-9656-AED656830E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32475" y="3629025"/>
            <a:ext cx="172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bg1"/>
                </a:solidFill>
                <a:latin typeface="Tw Cen MT Condensed" panose="020B0606020104020203" pitchFamily="34" charset="0"/>
              </a:rPr>
              <a:t>First degree graduate</a:t>
            </a: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1B5C9F49-EB85-4462-A5B5-FDAC22220B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56794" y="3701257"/>
            <a:ext cx="1728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bg1"/>
                </a:solidFill>
              </a:rPr>
              <a:t>2+ A-Levels</a:t>
            </a:r>
          </a:p>
        </p:txBody>
      </p:sp>
      <p:sp>
        <p:nvSpPr>
          <p:cNvPr id="8198" name="TextBox 2">
            <a:extLst>
              <a:ext uri="{FF2B5EF4-FFF2-40B4-BE49-F238E27FC236}">
                <a16:creationId xmlns:a16="http://schemas.microsoft.com/office/drawing/2014/main" id="{56AFB7EC-29DA-4A45-AF4F-44569212734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91557" y="3844131"/>
            <a:ext cx="1727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bg1"/>
                </a:solidFill>
              </a:rPr>
              <a:t>5+ GCSE’s A*-C</a:t>
            </a:r>
          </a:p>
        </p:txBody>
      </p:sp>
      <p:sp>
        <p:nvSpPr>
          <p:cNvPr id="8199" name="Slide Number Placeholder 3">
            <a:extLst>
              <a:ext uri="{FF2B5EF4-FFF2-40B4-BE49-F238E27FC236}">
                <a16:creationId xmlns:a16="http://schemas.microsoft.com/office/drawing/2014/main" id="{2BF512F7-2F25-4ACE-994B-D2609DAC6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78B0F-E651-4482-BCEA-9A2C5EC8A755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E05A59C-4601-4EFE-8274-A647C8C1C11F}"/>
              </a:ext>
            </a:extLst>
          </p:cNvPr>
          <p:cNvGraphicFramePr>
            <a:graphicFrameLocks/>
          </p:cNvGraphicFramePr>
          <p:nvPr/>
        </p:nvGraphicFramePr>
        <p:xfrm>
          <a:off x="1115616" y="1072629"/>
          <a:ext cx="7056784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1" name="TextBox 1">
            <a:extLst>
              <a:ext uri="{FF2B5EF4-FFF2-40B4-BE49-F238E27FC236}">
                <a16:creationId xmlns:a16="http://schemas.microsoft.com/office/drawing/2014/main" id="{8619BA40-5E0C-4ACC-B847-6A0FBDFB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560546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GCSE</a:t>
            </a:r>
          </a:p>
        </p:txBody>
      </p:sp>
      <p:sp>
        <p:nvSpPr>
          <p:cNvPr id="8202" name="TextBox 9">
            <a:extLst>
              <a:ext uri="{FF2B5EF4-FFF2-40B4-BE49-F238E27FC236}">
                <a16:creationId xmlns:a16="http://schemas.microsoft.com/office/drawing/2014/main" id="{5FC8708B-8C53-4178-86AB-EF53C894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5605463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A-level</a:t>
            </a:r>
          </a:p>
        </p:txBody>
      </p:sp>
      <p:sp>
        <p:nvSpPr>
          <p:cNvPr id="8203" name="TextBox 10">
            <a:extLst>
              <a:ext uri="{FF2B5EF4-FFF2-40B4-BE49-F238E27FC236}">
                <a16:creationId xmlns:a16="http://schemas.microsoft.com/office/drawing/2014/main" id="{CD793F59-C72D-4ED3-9357-AA17E7E3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605463"/>
            <a:ext cx="1225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H. App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HNC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F. Deg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HND</a:t>
            </a:r>
          </a:p>
        </p:txBody>
      </p:sp>
      <p:sp>
        <p:nvSpPr>
          <p:cNvPr id="8204" name="TextBox 12">
            <a:extLst>
              <a:ext uri="{FF2B5EF4-FFF2-40B4-BE49-F238E27FC236}">
                <a16:creationId xmlns:a16="http://schemas.microsoft.com/office/drawing/2014/main" id="{55A1C96C-92C9-4429-8B3E-BCC70E8D1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605463"/>
            <a:ext cx="93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Bach. Degree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App. Degree</a:t>
            </a:r>
          </a:p>
        </p:txBody>
      </p:sp>
      <p:sp>
        <p:nvSpPr>
          <p:cNvPr id="8205" name="TextBox 13">
            <a:extLst>
              <a:ext uri="{FF2B5EF4-FFF2-40B4-BE49-F238E27FC236}">
                <a16:creationId xmlns:a16="http://schemas.microsoft.com/office/drawing/2014/main" id="{036E113D-7706-44EC-B46D-5E073042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608638"/>
            <a:ext cx="1360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Masters Doctorate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id="{AC3E8958-CFEA-4029-A94B-5B54F7C1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6451600"/>
            <a:ext cx="1187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chemeClr val="tx2"/>
                </a:solidFill>
                <a:latin typeface="Tw Cen MT Condensed" panose="020B0606020104020203" pitchFamily="34" charset="0"/>
              </a:rPr>
              <a:t>Source: LFS</a:t>
            </a:r>
          </a:p>
        </p:txBody>
      </p:sp>
      <p:sp>
        <p:nvSpPr>
          <p:cNvPr id="10243" name="TextBox 9">
            <a:extLst>
              <a:ext uri="{FF2B5EF4-FFF2-40B4-BE49-F238E27FC236}">
                <a16:creationId xmlns:a16="http://schemas.microsoft.com/office/drawing/2014/main" id="{935DCB29-E753-4C01-83DA-5614A94826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76938" y="3816350"/>
            <a:ext cx="172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bg1"/>
                </a:solidFill>
                <a:latin typeface="Tw Cen MT Condensed" panose="020B0606020104020203" pitchFamily="34" charset="0"/>
              </a:rPr>
              <a:t>First degree graduate</a:t>
            </a: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6EE6E11D-3609-4D51-9EE2-FEECAFCCDF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65576" y="4195762"/>
            <a:ext cx="103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>
                <a:solidFill>
                  <a:schemeClr val="bg1"/>
                </a:solidFill>
              </a:rPr>
              <a:t>2+ A-Levels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203D25E-A14D-4BF5-9F08-068666950119}"/>
              </a:ext>
            </a:extLst>
          </p:cNvPr>
          <p:cNvSpPr txBox="1"/>
          <p:nvPr/>
        </p:nvSpPr>
        <p:spPr>
          <a:xfrm rot="16200000">
            <a:off x="2736056" y="4253707"/>
            <a:ext cx="1217613" cy="6477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1800" b="1" i="1" dirty="0">
                <a:solidFill>
                  <a:schemeClr val="bg1"/>
                </a:solidFill>
              </a:rPr>
              <a:t>5+ GCSE’s A*-C</a:t>
            </a:r>
          </a:p>
        </p:txBody>
      </p:sp>
      <p:sp>
        <p:nvSpPr>
          <p:cNvPr id="10246" name="Title 1">
            <a:extLst>
              <a:ext uri="{FF2B5EF4-FFF2-40B4-BE49-F238E27FC236}">
                <a16:creationId xmlns:a16="http://schemas.microsoft.com/office/drawing/2014/main" id="{7E2E7AA2-A6A8-4414-A0D9-F0153445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8288"/>
            <a:ext cx="8418512" cy="401637"/>
          </a:xfrm>
        </p:spPr>
        <p:txBody>
          <a:bodyPr/>
          <a:lstStyle/>
          <a:p>
            <a:r>
              <a:rPr lang="en-GB" altLang="en-US"/>
              <a:t>Average earnings by level of education</a:t>
            </a:r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853DED43-190D-4AC8-B23A-3FB73438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DAB4E-7898-457C-8520-64EB1AA8A20F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CD23BE-B872-485E-8C8E-C08EE338C922}"/>
              </a:ext>
            </a:extLst>
          </p:cNvPr>
          <p:cNvGraphicFramePr>
            <a:graphicFrameLocks/>
          </p:cNvGraphicFramePr>
          <p:nvPr/>
        </p:nvGraphicFramePr>
        <p:xfrm>
          <a:off x="1547664" y="1149011"/>
          <a:ext cx="6912768" cy="472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9" name="TextBox 8">
            <a:extLst>
              <a:ext uri="{FF2B5EF4-FFF2-40B4-BE49-F238E27FC236}">
                <a16:creationId xmlns:a16="http://schemas.microsoft.com/office/drawing/2014/main" id="{4366B83A-03C9-4704-8A39-5065D3B2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7691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GCSE</a:t>
            </a: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1688FF56-6BC8-415A-A555-E3CBF769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5772150"/>
            <a:ext cx="935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A-level</a:t>
            </a:r>
          </a:p>
        </p:txBody>
      </p:sp>
      <p:sp>
        <p:nvSpPr>
          <p:cNvPr id="10251" name="TextBox 10">
            <a:extLst>
              <a:ext uri="{FF2B5EF4-FFF2-40B4-BE49-F238E27FC236}">
                <a16:creationId xmlns:a16="http://schemas.microsoft.com/office/drawing/2014/main" id="{2C12F250-058F-4FCB-A907-E1AC566E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5776913"/>
            <a:ext cx="973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H. App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HNC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F. Deg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HND</a:t>
            </a:r>
          </a:p>
        </p:txBody>
      </p:sp>
      <p:sp>
        <p:nvSpPr>
          <p:cNvPr id="10252" name="TextBox 12">
            <a:extLst>
              <a:ext uri="{FF2B5EF4-FFF2-40B4-BE49-F238E27FC236}">
                <a16:creationId xmlns:a16="http://schemas.microsoft.com/office/drawing/2014/main" id="{ED5A5689-44AF-4D74-A159-88685347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5772150"/>
            <a:ext cx="936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Bach. Degree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App. Degree</a:t>
            </a:r>
          </a:p>
        </p:txBody>
      </p:sp>
      <p:sp>
        <p:nvSpPr>
          <p:cNvPr id="10253" name="TextBox 14">
            <a:extLst>
              <a:ext uri="{FF2B5EF4-FFF2-40B4-BE49-F238E27FC236}">
                <a16:creationId xmlns:a16="http://schemas.microsoft.com/office/drawing/2014/main" id="{17BC618A-37E3-4089-80A7-AD987F5F8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5776913"/>
            <a:ext cx="1360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Masters Doctorate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8C3CE60-A0CC-41EC-9D87-71A3C033E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GB" altLang="en-US"/>
              <a:t>Choosing the Right Course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EE1B79B-135E-439B-BB51-AC83890E9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548188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altLang="en-US"/>
              <a:t>	</a:t>
            </a:r>
            <a:r>
              <a:rPr lang="en-GB" altLang="en-US" u="sng">
                <a:solidFill>
                  <a:srgbClr val="9C0000"/>
                </a:solidFill>
              </a:rPr>
              <a:t>CONSIDERATIONS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Career Aspirations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Your Interests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The Content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Starting Salaries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Entry Requirements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>
                <a:solidFill>
                  <a:srgbClr val="9C0000"/>
                </a:solidFill>
              </a:rPr>
              <a:t>Type of Course	</a:t>
            </a:r>
          </a:p>
        </p:txBody>
      </p:sp>
      <p:pic>
        <p:nvPicPr>
          <p:cNvPr id="12292" name="Picture 4" descr="ANd9GcQ4oGRPIXHdOrOiuBAtRFYM__MlXTHkAcpeogO8V5vcsWo4PueknA">
            <a:extLst>
              <a:ext uri="{FF2B5EF4-FFF2-40B4-BE49-F238E27FC236}">
                <a16:creationId xmlns:a16="http://schemas.microsoft.com/office/drawing/2014/main" id="{B15D5F5A-4676-4EDD-8994-8B3C9357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40322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402627-FEBF-47DD-8B69-F5DC02029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/>
              <a:t>Career Aspirations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A90D199-67AE-49CC-9BCF-35B8E4A89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338" y="1268413"/>
            <a:ext cx="8229600" cy="5408612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Do you have a specific career in mind?</a:t>
            </a:r>
          </a:p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Some careers require certain courses to have been studied.</a:t>
            </a:r>
          </a:p>
          <a:p>
            <a:pPr eaLnBrk="1" hangingPunct="1"/>
            <a:r>
              <a:rPr lang="en-GB" altLang="en-US" sz="2800">
                <a:solidFill>
                  <a:srgbClr val="9C0000"/>
                </a:solidFill>
              </a:rPr>
              <a:t>The rest of you - DON’T PANIC.  50% of graduate jobs do not specify a particular subject</a:t>
            </a:r>
          </a:p>
        </p:txBody>
      </p:sp>
      <p:pic>
        <p:nvPicPr>
          <p:cNvPr id="13316" name="Picture 4" descr="doctor">
            <a:extLst>
              <a:ext uri="{FF2B5EF4-FFF2-40B4-BE49-F238E27FC236}">
                <a16:creationId xmlns:a16="http://schemas.microsoft.com/office/drawing/2014/main" id="{4A70F7B7-7589-44DB-B13E-20F256B4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9291" r="12407" b="6879"/>
          <a:stretch>
            <a:fillRect/>
          </a:stretch>
        </p:blipFill>
        <p:spPr bwMode="auto">
          <a:xfrm>
            <a:off x="6792913" y="3995738"/>
            <a:ext cx="18224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Nd9GcRu2dYiUlndbEjcq19BiYySCkGO_BOd26hHZH2ZqbzVzOkW72PSf2NG6r8">
            <a:hlinkClick r:id="rId3"/>
            <a:extLst>
              <a:ext uri="{FF2B5EF4-FFF2-40B4-BE49-F238E27FC236}">
                <a16:creationId xmlns:a16="http://schemas.microsoft.com/office/drawing/2014/main" id="{10855881-4103-4B47-910F-5AD9360E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933825"/>
            <a:ext cx="3241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judge-wig">
            <a:extLst>
              <a:ext uri="{FF2B5EF4-FFF2-40B4-BE49-F238E27FC236}">
                <a16:creationId xmlns:a16="http://schemas.microsoft.com/office/drawing/2014/main" id="{DA7D5AC3-140F-4B8D-AB9E-4E67BCFB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33825"/>
            <a:ext cx="2232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CEACDF2-B285-4316-B800-937FA7460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GB" altLang="en-US"/>
              <a:t>Your Interests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545A8EA-2A8F-4AED-A01E-5099D1164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5872163" cy="47529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C0000"/>
                </a:solidFill>
                <a:sym typeface="Wingdings" panose="05000000000000000000" pitchFamily="2" charset="2"/>
              </a:rPr>
              <a:t></a:t>
            </a:r>
            <a:r>
              <a:rPr lang="en-GB" altLang="en-US">
                <a:solidFill>
                  <a:srgbClr val="9C0000"/>
                </a:solidFill>
              </a:rPr>
              <a:t>It’s </a:t>
            </a:r>
            <a:r>
              <a:rPr lang="en-GB" altLang="en-US" u="sng">
                <a:solidFill>
                  <a:srgbClr val="9C0000"/>
                </a:solidFill>
              </a:rPr>
              <a:t>NOT</a:t>
            </a:r>
            <a:r>
              <a:rPr lang="en-GB" altLang="en-US">
                <a:solidFill>
                  <a:srgbClr val="9C0000"/>
                </a:solidFill>
              </a:rPr>
              <a:t> about the money, </a:t>
            </a:r>
          </a:p>
          <a:p>
            <a:pPr eaLnBrk="1" hangingPunct="1">
              <a:buFontTx/>
              <a:buNone/>
            </a:pPr>
            <a:r>
              <a:rPr lang="en-GB" altLang="en-US">
                <a:solidFill>
                  <a:srgbClr val="9C0000"/>
                </a:solidFill>
              </a:rPr>
              <a:t>	money, money</a:t>
            </a:r>
            <a:r>
              <a:rPr lang="en-GB" altLang="en-US">
                <a:solidFill>
                  <a:srgbClr val="9C0000"/>
                </a:solidFill>
                <a:sym typeface="Wingdings" panose="05000000000000000000" pitchFamily="2" charset="2"/>
              </a:rPr>
              <a:t></a:t>
            </a:r>
            <a:r>
              <a:rPr lang="en-GB" altLang="en-US">
                <a:solidFill>
                  <a:srgbClr val="9C0000"/>
                </a:solidFill>
              </a:rPr>
              <a:t> 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What interests you most – you will spend 3-6 years studying it!</a:t>
            </a:r>
          </a:p>
          <a:p>
            <a:pPr eaLnBrk="1" hangingPunct="1"/>
            <a:r>
              <a:rPr lang="en-GB" altLang="en-US">
                <a:solidFill>
                  <a:srgbClr val="9C0000"/>
                </a:solidFill>
              </a:rPr>
              <a:t>You are likely to perform better at something that you are interested in.</a:t>
            </a:r>
          </a:p>
          <a:p>
            <a:pPr eaLnBrk="1" hangingPunct="1"/>
            <a:endParaRPr lang="en-GB" altLang="en-US">
              <a:solidFill>
                <a:srgbClr val="9C0000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FDFF885B-C9A1-4956-886A-6BA152AB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5000" r="19615"/>
          <a:stretch>
            <a:fillRect/>
          </a:stretch>
        </p:blipFill>
        <p:spPr bwMode="auto">
          <a:xfrm>
            <a:off x="5980113" y="1989138"/>
            <a:ext cx="30241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7B4F3D-3A62-4B81-8B62-918D31654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/>
              <a:t>The Content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414E1F8-875E-4488-AA5A-6291CE244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257800"/>
          </a:xfrm>
        </p:spPr>
        <p:txBody>
          <a:bodyPr/>
          <a:lstStyle/>
          <a:p>
            <a:pPr eaLnBrk="1" hangingPunct="1"/>
            <a:r>
              <a:rPr lang="en-GB" altLang="en-US" sz="2600">
                <a:solidFill>
                  <a:srgbClr val="9C0000"/>
                </a:solidFill>
              </a:rPr>
              <a:t>Do you want to be a Radiographer or a Radiologist?</a:t>
            </a:r>
          </a:p>
          <a:p>
            <a:pPr eaLnBrk="1" hangingPunct="1"/>
            <a:r>
              <a:rPr lang="en-GB" altLang="en-US" sz="2600">
                <a:solidFill>
                  <a:srgbClr val="9C0000"/>
                </a:solidFill>
              </a:rPr>
              <a:t>Language courses can vary considerably – focus on literature, translation or contemporary studies.</a:t>
            </a:r>
          </a:p>
          <a:p>
            <a:pPr eaLnBrk="1" hangingPunct="1"/>
            <a:r>
              <a:rPr lang="en-GB" altLang="en-US" sz="2600">
                <a:solidFill>
                  <a:srgbClr val="9C0000"/>
                </a:solidFill>
              </a:rPr>
              <a:t>Is your Psychology course social or scientific?</a:t>
            </a:r>
          </a:p>
          <a:p>
            <a:pPr eaLnBrk="1" hangingPunct="1"/>
            <a:r>
              <a:rPr lang="en-GB" altLang="en-US" sz="2600">
                <a:solidFill>
                  <a:srgbClr val="9C0000"/>
                </a:solidFill>
              </a:rPr>
              <a:t>Do you know the difference between Psychology and Psychiatry?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F89A1F9A-5CA3-4200-88D4-33171845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5256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A371741-139A-4C04-BBD9-ECCADE011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/>
              <a:t>Entry Requirements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2F081CF-9BD9-4C48-8482-C8FB46A91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Pre-requisite subjects – it doesn’t matter how much </a:t>
            </a:r>
            <a:r>
              <a:rPr lang="en-GB" altLang="en-US" dirty="0" err="1">
                <a:solidFill>
                  <a:srgbClr val="9C0000"/>
                </a:solidFill>
              </a:rPr>
              <a:t>Holby</a:t>
            </a:r>
            <a:r>
              <a:rPr lang="en-GB" altLang="en-US" dirty="0">
                <a:solidFill>
                  <a:srgbClr val="9C0000"/>
                </a:solidFill>
              </a:rPr>
              <a:t> City you watch…. You won’t get into Medicine if you do History, Spanish and Accounting as your A-levels.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200" dirty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Are you capable of getting the grades??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200" dirty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9C0000"/>
                </a:solidFill>
              </a:rPr>
              <a:t>University Admissions Tests e.g. HPAT</a:t>
            </a:r>
          </a:p>
        </p:txBody>
      </p:sp>
      <p:pic>
        <p:nvPicPr>
          <p:cNvPr id="16388" name="Picture 4" descr="274869_holby_city">
            <a:extLst>
              <a:ext uri="{FF2B5EF4-FFF2-40B4-BE49-F238E27FC236}">
                <a16:creationId xmlns:a16="http://schemas.microsoft.com/office/drawing/2014/main" id="{79B3A4EF-5082-4D2F-A6EF-2F9D228C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2" b="23820"/>
          <a:stretch>
            <a:fillRect/>
          </a:stretch>
        </p:blipFill>
        <p:spPr bwMode="auto">
          <a:xfrm>
            <a:off x="5508625" y="5229225"/>
            <a:ext cx="3384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9379</TotalTime>
  <Words>688</Words>
  <Application>Microsoft Office PowerPoint</Application>
  <PresentationFormat>On-screen Show (4:3)</PresentationFormat>
  <Paragraphs>157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Comic Sans MS</vt:lpstr>
      <vt:lpstr>Wingdings</vt:lpstr>
      <vt:lpstr>Tw Cen MT Condensed</vt:lpstr>
      <vt:lpstr>Verdana</vt:lpstr>
      <vt:lpstr>1_Default Design</vt:lpstr>
      <vt:lpstr>\\ubsfss01\share\nicep\Core research\DEL\Skills Barometer Report\Skills Barometer Summary Presentation.xlsx!Employment projections![Skills Barometer Summary Presentation.xlsx]Employment projections Chart 7</vt:lpstr>
      <vt:lpstr>Choosing a University Course/ Uni </vt:lpstr>
      <vt:lpstr>But why go to University?</vt:lpstr>
      <vt:lpstr>Employment prospects by level of education</vt:lpstr>
      <vt:lpstr>Average earnings by level of education</vt:lpstr>
      <vt:lpstr>Choosing the Right Course</vt:lpstr>
      <vt:lpstr>Career Aspirations</vt:lpstr>
      <vt:lpstr>Your Interests</vt:lpstr>
      <vt:lpstr>The Content</vt:lpstr>
      <vt:lpstr>Entry Requirements</vt:lpstr>
      <vt:lpstr>Type of Course  (and options available)</vt:lpstr>
      <vt:lpstr>Employment projections by sector</vt:lpstr>
      <vt:lpstr>Demand by industry sector</vt:lpstr>
      <vt:lpstr>Choosing the University</vt:lpstr>
      <vt:lpstr>Course offered</vt:lpstr>
      <vt:lpstr>Location</vt:lpstr>
      <vt:lpstr>Quality and Reputation </vt:lpstr>
      <vt:lpstr>Facilities</vt:lpstr>
      <vt:lpstr>Cost</vt:lpstr>
      <vt:lpstr>AOB</vt:lpstr>
      <vt:lpstr>Other Options</vt:lpstr>
    </vt:vector>
  </TitlesOfParts>
  <Company>CCEA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NDAVEY</dc:creator>
  <cp:lastModifiedBy>Craig Millar</cp:lastModifiedBy>
  <cp:revision>672</cp:revision>
  <cp:lastPrinted>2014-09-16T14:26:49Z</cp:lastPrinted>
  <dcterms:created xsi:type="dcterms:W3CDTF">2004-06-14T15:06:49Z</dcterms:created>
  <dcterms:modified xsi:type="dcterms:W3CDTF">2020-06-30T09:27:22Z</dcterms:modified>
</cp:coreProperties>
</file>